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6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69453"/>
  </p:normalViewPr>
  <p:slideViewPr>
    <p:cSldViewPr snapToGrid="0">
      <p:cViewPr>
        <p:scale>
          <a:sx n="150" d="100"/>
          <a:sy n="150" d="100"/>
        </p:scale>
        <p:origin x="-1384" y="-1920"/>
      </p:cViewPr>
      <p:guideLst/>
    </p:cSldViewPr>
  </p:slideViewPr>
  <p:notesTextViewPr>
    <p:cViewPr>
      <p:scale>
        <a:sx n="155" d="100"/>
        <a:sy n="15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F88B6-7D97-5045-99FD-F2066BE43225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6D1B4-BA85-074F-B8B9-437ACB4EDDE1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9465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359F2-43EF-4812-9DC0-98C0B1A406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23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er, at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hjælper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reducere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sundhedssystemets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økonomiske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byrde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ikke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behøver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overnatning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sparer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ressourcer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både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hensyn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pleje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kapacitet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Sammenligner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omkostninger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pr. patient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globalt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viser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analyser,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op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30%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billigere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end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traditionel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især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udføres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specialiserede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klinikker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Men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teknologien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bag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–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avancerede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kirurgiske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instrumenter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moderne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anæstesi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–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kræver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investeringer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Her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man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balancere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økonomiske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mod de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initiale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omkostninger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hvilket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ikke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altid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lige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let.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sundhedsplanlæggere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handler det om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finde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optimale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struktur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møder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kvalitet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0146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Sundhedspolitik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indflydelse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praktiseres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organiseres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Danmark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målrettet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lovgivning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sikret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adgang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behandling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overnatning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Dette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skabt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grundlaget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ressourcestyring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patientoplevelser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USA, ser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lidt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tilgang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privat-offentlige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partnerskaber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været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afgørende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udviklingen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Fremtiden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kræver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beslutninger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der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fremmer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innovation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gør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avanceret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tilgængelig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alle,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uanset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region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eller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økonomisk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baggrund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viser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politik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uløseligt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forbundet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11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61131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lære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vigtig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forbedre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Sverige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introduceret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telemedicin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integreret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patientforløbet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følges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tæt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digitalt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operationen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–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noget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forbedret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både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sikkerhed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tilfredshed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USA ser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model,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private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klinikker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samarbejder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offentlige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reducere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ventetider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kapaciteten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Disse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eksempler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inspirere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Danmark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yderligere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innovation,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især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teknologisk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integrering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samarbejde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mellem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forskellige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sektorer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34190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Danmark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unikke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ting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vores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at mange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indgreb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udføres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speciallægepraksis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fremfor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store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godt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eksempel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kunne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være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fjernelse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mindre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hudforandringer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eller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indgreb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behandling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karpaltunnelsyndrom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klares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hurtigt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speciallægepraksis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møder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op,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lokalbedøvelse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selve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proceduren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tager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typisk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under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time. Dette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da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gør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processen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bekvem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samtidig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at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aflaster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Sammenligner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dette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lignende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indgreb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stadig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foregår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ser vi,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model giver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fleksibilitet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kræver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dog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stærk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koordinering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kvalitetssikring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opretholde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standarderne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tværs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sektorer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Vi ser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bade effective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enheder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tilknyttet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private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klinikker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13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63493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moderne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løsning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der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gør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sundhedsvæsenet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patientorienteret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Men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set,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varierer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tilgangen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globalt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–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Europas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stramme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reguleringer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Nordamerikas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fleksibilitet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Asiens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dynamiske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vækst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Danmark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stærkt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eksempel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sin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brug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speciallægepraksis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men der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stadig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plads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lære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Fremtiden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byder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spændende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muligheder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især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teknologiske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fremskridt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internationalt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samarbejde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Lad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afslutte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reflektere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over,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fortsætte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udvikle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sundhedssystemet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14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70765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/>
              <a:t>"</a:t>
            </a:r>
            <a:r>
              <a:rPr lang="en-GB" sz="1800" dirty="0" err="1"/>
              <a:t>Velkommen</a:t>
            </a:r>
            <a:r>
              <a:rPr lang="en-GB" sz="1800" dirty="0"/>
              <a:t> </a:t>
            </a:r>
            <a:r>
              <a:rPr lang="en-GB" sz="1800" dirty="0" err="1"/>
              <a:t>og</a:t>
            </a:r>
            <a:r>
              <a:rPr lang="en-GB" sz="1800" dirty="0"/>
              <a:t> </a:t>
            </a:r>
            <a:r>
              <a:rPr lang="en-GB" sz="1800" dirty="0" err="1"/>
              <a:t>tak</a:t>
            </a:r>
            <a:r>
              <a:rPr lang="en-GB" sz="1800" dirty="0"/>
              <a:t>, </a:t>
            </a:r>
            <a:r>
              <a:rPr lang="en-GB" sz="1800" dirty="0" err="1"/>
              <a:t>fordi</a:t>
            </a:r>
            <a:r>
              <a:rPr lang="en-GB" sz="1800" dirty="0"/>
              <a:t> I er her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dag</a:t>
            </a:r>
            <a:r>
              <a:rPr lang="en-GB" sz="1800" dirty="0"/>
              <a:t>. </a:t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err="1"/>
              <a:t>Dagkirurgi</a:t>
            </a:r>
            <a:r>
              <a:rPr lang="en-GB" sz="1800" dirty="0"/>
              <a:t> spiller </a:t>
            </a:r>
            <a:r>
              <a:rPr lang="en-GB" sz="1800" dirty="0" err="1"/>
              <a:t>en</a:t>
            </a:r>
            <a:r>
              <a:rPr lang="en-GB" sz="1800" dirty="0"/>
              <a:t> </a:t>
            </a:r>
            <a:r>
              <a:rPr lang="en-GB" sz="1800" dirty="0" err="1"/>
              <a:t>vigtig</a:t>
            </a:r>
            <a:r>
              <a:rPr lang="en-GB" sz="1800" dirty="0"/>
              <a:t> </a:t>
            </a:r>
            <a:r>
              <a:rPr lang="en-GB" sz="1800" dirty="0" err="1"/>
              <a:t>rolle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sundhedssektoren</a:t>
            </a:r>
            <a:r>
              <a:rPr lang="en-GB" sz="1800" dirty="0"/>
              <a:t> </a:t>
            </a:r>
            <a:r>
              <a:rPr lang="en-GB" sz="1800" dirty="0" err="1"/>
              <a:t>på</a:t>
            </a:r>
            <a:r>
              <a:rPr lang="en-GB" sz="1800" dirty="0"/>
              <a:t> </a:t>
            </a:r>
            <a:r>
              <a:rPr lang="en-GB" sz="1800" dirty="0" err="1"/>
              <a:t>globalt</a:t>
            </a:r>
            <a:r>
              <a:rPr lang="en-GB" sz="1800" dirty="0"/>
              <a:t> plan. </a:t>
            </a:r>
            <a:r>
              <a:rPr lang="en-GB" sz="1800" dirty="0" err="1"/>
              <a:t>Som</a:t>
            </a:r>
            <a:r>
              <a:rPr lang="en-GB" sz="1800" dirty="0"/>
              <a:t> I </a:t>
            </a:r>
            <a:r>
              <a:rPr lang="en-GB" sz="1800" dirty="0" err="1"/>
              <a:t>ved</a:t>
            </a:r>
            <a:r>
              <a:rPr lang="en-GB" sz="1800" dirty="0"/>
              <a:t> er </a:t>
            </a:r>
            <a:r>
              <a:rPr lang="en-GB" sz="1800" dirty="0" err="1"/>
              <a:t>dagkirurgi</a:t>
            </a:r>
            <a:r>
              <a:rPr lang="en-GB" sz="1800" dirty="0"/>
              <a:t> </a:t>
            </a:r>
            <a:r>
              <a:rPr lang="en-GB" sz="1800" dirty="0" err="1"/>
              <a:t>definieret</a:t>
            </a:r>
            <a:r>
              <a:rPr lang="en-GB" sz="1800" dirty="0"/>
              <a:t> </a:t>
            </a:r>
            <a:r>
              <a:rPr lang="en-GB" sz="1800" dirty="0" err="1"/>
              <a:t>ved</a:t>
            </a:r>
            <a:r>
              <a:rPr lang="en-GB" sz="1800" dirty="0"/>
              <a:t>, at </a:t>
            </a:r>
            <a:r>
              <a:rPr lang="en-GB" sz="1800" dirty="0" err="1"/>
              <a:t>patienterne</a:t>
            </a:r>
            <a:r>
              <a:rPr lang="en-GB" sz="1800" dirty="0"/>
              <a:t> </a:t>
            </a:r>
            <a:r>
              <a:rPr lang="en-GB" sz="1800" dirty="0" err="1"/>
              <a:t>opereres</a:t>
            </a:r>
            <a:r>
              <a:rPr lang="en-GB" sz="1800" dirty="0"/>
              <a:t> </a:t>
            </a:r>
            <a:r>
              <a:rPr lang="en-GB" sz="1800" dirty="0" err="1"/>
              <a:t>og</a:t>
            </a:r>
            <a:r>
              <a:rPr lang="en-GB" sz="1800" dirty="0"/>
              <a:t> </a:t>
            </a:r>
            <a:r>
              <a:rPr lang="en-GB" sz="1800" dirty="0" err="1"/>
              <a:t>udskrives</a:t>
            </a:r>
            <a:r>
              <a:rPr lang="en-GB" sz="1800" dirty="0"/>
              <a:t> </a:t>
            </a:r>
            <a:r>
              <a:rPr lang="en-GB" sz="1800" dirty="0" err="1"/>
              <a:t>samme</a:t>
            </a:r>
            <a:r>
              <a:rPr lang="en-GB" sz="1800" dirty="0"/>
              <a:t> </a:t>
            </a:r>
            <a:r>
              <a:rPr lang="en-GB" sz="1800" dirty="0" err="1"/>
              <a:t>dag</a:t>
            </a:r>
            <a:r>
              <a:rPr lang="en-GB" sz="1800" dirty="0"/>
              <a:t> (</a:t>
            </a:r>
            <a:r>
              <a:rPr lang="en-GB" sz="1800" dirty="0" err="1"/>
              <a:t>Interntionalt</a:t>
            </a:r>
            <a:r>
              <a:rPr lang="en-GB" sz="1800" dirty="0"/>
              <a:t> </a:t>
            </a:r>
            <a:r>
              <a:rPr lang="en-GB" sz="1800" dirty="0" err="1"/>
              <a:t>bliver</a:t>
            </a:r>
            <a:r>
              <a:rPr lang="en-GB" sz="1800" dirty="0"/>
              <a:t> </a:t>
            </a:r>
            <a:r>
              <a:rPr lang="en-GB" sz="1800" dirty="0" err="1"/>
              <a:t>dette</a:t>
            </a:r>
            <a:r>
              <a:rPr lang="en-GB" sz="1800" dirty="0"/>
              <a:t> dog </a:t>
            </a:r>
            <a:r>
              <a:rPr lang="en-GB" sz="1800" dirty="0" err="1"/>
              <a:t>gradbøjet</a:t>
            </a:r>
            <a:r>
              <a:rPr lang="en-GB" sz="1800" dirty="0"/>
              <a:t>. Vi </a:t>
            </a:r>
            <a:r>
              <a:rPr lang="en-GB" sz="1800" dirty="0" err="1"/>
              <a:t>ved</a:t>
            </a:r>
            <a:r>
              <a:rPr lang="en-GB" sz="1800" dirty="0"/>
              <a:t> at </a:t>
            </a:r>
            <a:r>
              <a:rPr lang="en-GB" sz="1800" dirty="0" err="1"/>
              <a:t>dagkirurgi</a:t>
            </a:r>
            <a:r>
              <a:rPr lang="en-GB" sz="1800" dirty="0"/>
              <a:t> </a:t>
            </a:r>
            <a:r>
              <a:rPr lang="en-GB" sz="1800" dirty="0" err="1"/>
              <a:t>minimerer</a:t>
            </a:r>
            <a:r>
              <a:rPr lang="en-GB" sz="1800" dirty="0"/>
              <a:t> </a:t>
            </a:r>
            <a:r>
              <a:rPr lang="en-GB" sz="1800" dirty="0" err="1"/>
              <a:t>indlæggelsestid</a:t>
            </a:r>
            <a:r>
              <a:rPr lang="en-GB" sz="1800" dirty="0"/>
              <a:t> </a:t>
            </a:r>
            <a:r>
              <a:rPr lang="en-GB" sz="1800" dirty="0" err="1"/>
              <a:t>og</a:t>
            </a:r>
            <a:r>
              <a:rPr lang="en-GB" sz="1800" dirty="0"/>
              <a:t> </a:t>
            </a:r>
            <a:r>
              <a:rPr lang="en-GB" sz="1800" dirty="0" err="1"/>
              <a:t>omkostninger</a:t>
            </a:r>
            <a:r>
              <a:rPr lang="en-GB" sz="1800" dirty="0"/>
              <a:t>.</a:t>
            </a:r>
          </a:p>
          <a:p>
            <a:endParaRPr lang="en-GB" sz="1800" dirty="0"/>
          </a:p>
          <a:p>
            <a:r>
              <a:rPr lang="en-GB" sz="1800" dirty="0"/>
              <a:t>I </a:t>
            </a:r>
            <a:r>
              <a:rPr lang="en-GB" sz="1800" dirty="0" err="1"/>
              <a:t>løbet</a:t>
            </a:r>
            <a:r>
              <a:rPr lang="en-GB" sz="1800" dirty="0"/>
              <a:t> </a:t>
            </a:r>
            <a:r>
              <a:rPr lang="en-GB" sz="1800" dirty="0" err="1"/>
              <a:t>af</a:t>
            </a:r>
            <a:r>
              <a:rPr lang="en-GB" sz="1800" dirty="0"/>
              <a:t> de </a:t>
            </a:r>
            <a:r>
              <a:rPr lang="en-GB" sz="1800" dirty="0" err="1"/>
              <a:t>næste</a:t>
            </a:r>
            <a:r>
              <a:rPr lang="en-GB" sz="1800" dirty="0"/>
              <a:t> 15 </a:t>
            </a:r>
            <a:r>
              <a:rPr lang="en-GB" sz="1800" dirty="0" err="1"/>
              <a:t>minutter</a:t>
            </a:r>
            <a:r>
              <a:rPr lang="en-GB" sz="1800" dirty="0"/>
              <a:t> </a:t>
            </a:r>
            <a:r>
              <a:rPr lang="en-GB" sz="1800" dirty="0" err="1"/>
              <a:t>vil</a:t>
            </a:r>
            <a:r>
              <a:rPr lang="en-GB" sz="1800" dirty="0"/>
              <a:t> vi </a:t>
            </a:r>
            <a:r>
              <a:rPr lang="en-GB" sz="1800" dirty="0" err="1"/>
              <a:t>kort</a:t>
            </a:r>
            <a:r>
              <a:rPr lang="en-GB" sz="1800" dirty="0"/>
              <a:t> </a:t>
            </a:r>
            <a:r>
              <a:rPr lang="en-GB" sz="1800" dirty="0" err="1"/>
              <a:t>vende</a:t>
            </a:r>
            <a:r>
              <a:rPr lang="en-GB" sz="1800" dirty="0"/>
              <a:t>, </a:t>
            </a:r>
            <a:r>
              <a:rPr lang="en-GB" sz="1800" dirty="0" err="1"/>
              <a:t>hvordan</a:t>
            </a:r>
            <a:r>
              <a:rPr lang="en-GB" sz="1800" dirty="0"/>
              <a:t> </a:t>
            </a:r>
            <a:r>
              <a:rPr lang="en-GB" sz="1800" dirty="0" err="1"/>
              <a:t>dagkirurgi</a:t>
            </a:r>
            <a:r>
              <a:rPr lang="en-GB" sz="1800" dirty="0"/>
              <a:t> </a:t>
            </a:r>
            <a:r>
              <a:rPr lang="en-GB" sz="1800" dirty="0" err="1"/>
              <a:t>varierer</a:t>
            </a:r>
            <a:r>
              <a:rPr lang="en-GB" sz="1800" dirty="0"/>
              <a:t> </a:t>
            </a:r>
            <a:r>
              <a:rPr lang="en-GB" sz="1800" dirty="0" err="1"/>
              <a:t>på</a:t>
            </a:r>
            <a:r>
              <a:rPr lang="en-GB" sz="1800" dirty="0"/>
              <a:t> </a:t>
            </a:r>
            <a:r>
              <a:rPr lang="en-GB" sz="1800" dirty="0" err="1"/>
              <a:t>tværs</a:t>
            </a:r>
            <a:r>
              <a:rPr lang="en-GB" sz="1800" dirty="0"/>
              <a:t> </a:t>
            </a:r>
            <a:r>
              <a:rPr lang="en-GB" sz="1800" dirty="0" err="1"/>
              <a:t>af</a:t>
            </a:r>
            <a:r>
              <a:rPr lang="en-GB" sz="1800" dirty="0"/>
              <a:t> </a:t>
            </a:r>
            <a:r>
              <a:rPr lang="en-GB" sz="1800" dirty="0" err="1"/>
              <a:t>regioner</a:t>
            </a:r>
            <a:r>
              <a:rPr lang="en-GB" sz="1800" dirty="0"/>
              <a:t>, </a:t>
            </a:r>
            <a:r>
              <a:rPr lang="en-GB" sz="1800" dirty="0" err="1"/>
              <a:t>hvilke</a:t>
            </a:r>
            <a:r>
              <a:rPr lang="en-GB" sz="1800" dirty="0"/>
              <a:t> </a:t>
            </a:r>
            <a:r>
              <a:rPr lang="en-GB" sz="1800" dirty="0" err="1"/>
              <a:t>udfordringer</a:t>
            </a:r>
            <a:r>
              <a:rPr lang="en-GB" sz="1800" dirty="0"/>
              <a:t> </a:t>
            </a:r>
            <a:r>
              <a:rPr lang="en-GB" sz="1800" dirty="0" err="1"/>
              <a:t>og</a:t>
            </a:r>
            <a:r>
              <a:rPr lang="en-GB" sz="1800" dirty="0"/>
              <a:t> </a:t>
            </a:r>
            <a:r>
              <a:rPr lang="en-GB" sz="1800" dirty="0" err="1"/>
              <a:t>fordele</a:t>
            </a:r>
            <a:r>
              <a:rPr lang="en-GB" sz="1800" dirty="0"/>
              <a:t> det </a:t>
            </a:r>
            <a:r>
              <a:rPr lang="en-GB" sz="1800" dirty="0" err="1"/>
              <a:t>medfører</a:t>
            </a:r>
            <a:r>
              <a:rPr lang="en-GB" sz="1800" dirty="0"/>
              <a:t>, </a:t>
            </a:r>
            <a:r>
              <a:rPr lang="en-GB" sz="1800" dirty="0" err="1"/>
              <a:t>og</a:t>
            </a:r>
            <a:r>
              <a:rPr lang="en-GB" sz="1800" dirty="0"/>
              <a:t> </a:t>
            </a:r>
            <a:r>
              <a:rPr lang="en-GB" sz="1800" dirty="0" err="1"/>
              <a:t>hvordan</a:t>
            </a:r>
            <a:r>
              <a:rPr lang="en-GB" sz="1800" dirty="0"/>
              <a:t> </a:t>
            </a:r>
            <a:r>
              <a:rPr lang="en-GB" sz="1800" dirty="0" err="1"/>
              <a:t>Danmark</a:t>
            </a:r>
            <a:r>
              <a:rPr lang="en-GB" sz="1800" dirty="0"/>
              <a:t> </a:t>
            </a:r>
            <a:r>
              <a:rPr lang="en-GB" sz="1800" dirty="0" err="1"/>
              <a:t>sammenlignet</a:t>
            </a:r>
            <a:r>
              <a:rPr lang="en-GB" sz="1800" dirty="0"/>
              <a:t> </a:t>
            </a:r>
            <a:r>
              <a:rPr lang="en-GB" sz="1800" dirty="0" err="1"/>
              <a:t>står</a:t>
            </a:r>
            <a:r>
              <a:rPr lang="en-GB" sz="1800" dirty="0"/>
              <a:t> </a:t>
            </a:r>
            <a:r>
              <a:rPr lang="en-GB" sz="1800" dirty="0" err="1"/>
              <a:t>internationalt</a:t>
            </a:r>
            <a:r>
              <a:rPr lang="en-GB" sz="1800" dirty="0"/>
              <a:t>. </a:t>
            </a:r>
            <a:endParaRPr lang="x-non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06777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ikke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altid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været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vi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kender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</a:p>
          <a:p>
            <a:endParaRPr lang="en-GB" sz="2800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Det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startede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midten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det 20.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århundrede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da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fremskridt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anæstesi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gjorde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muligt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sende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hjem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samme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1980’erne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så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vi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revolution med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introduktionen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minimalt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invasiv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kirurgi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skar ned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restitutionstiden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Disse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teknologiske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fremskridt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gjort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muligt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tilbyde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flere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hurtigere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skånsom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behandling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Men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hvad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der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virkelig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drevet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udviklingen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er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ønsket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om at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gøre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sundhedssektoren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uden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gå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kompromis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patienternes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sz="2800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sikkerhed</a:t>
            </a: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."</a:t>
            </a:r>
            <a:endParaRPr lang="x-non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26801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"Lad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tage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øjeblik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kigge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udføres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tværs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forskellige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regioner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Europa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prioriterer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man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høje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standarder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høj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grad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protokoller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sikre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kvaliteten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Nordamerika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kendt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sin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afhænger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private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klinikker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håndtere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det store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volumen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Asien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ser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eksplosiv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vækst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drevet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økonomisk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udvikling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urbanisering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Men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regionen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over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unikke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udfordringer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såsom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kulturelle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barrierer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mangel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ensartede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retningslinjer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Dette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viser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diversiteten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globalt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plan."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87395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Selv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om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konceptet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om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samme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definitionen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praksis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universel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Europa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skal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patient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gennemgå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efterkontrol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før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forløbet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officielt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afsluttes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USA,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derimod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defineres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fleksibelt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egen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præference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spiller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større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rolle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Asien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der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mindre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standardisering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hvilket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giver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udfordringer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kvalitetssikring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Disse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forskelle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viser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sundhedssystemer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kulturelle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værdier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påvirker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patientforløb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resultater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."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16630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klare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reducerer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indlæggelsestiden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minimerer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risikoen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hospitalserhvervede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infektioner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økonomisk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fordelagtigt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Men det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ikke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udfordringer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Kommunikation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mellem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sundhedspersonale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spiller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kritisk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rolle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især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hurtigt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skal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tage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ansvar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egen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pleje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derhjemme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Desuden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vigtigt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sikre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kvalitetsstandarder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opretholdes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især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mindre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regulering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balancerer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således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mellem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omsorg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.”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/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Mere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kompleks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forudsætter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velfungerende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lokalt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sundhedstilbud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–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der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 hospitaller der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udfører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kirurgien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særlige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udfordringer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4653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oplevelse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varierer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alt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verden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man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befinder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sig. I Europa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lægges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vægt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give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tryghed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gennem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information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opfølgning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Nordamerika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der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større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fokus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bekvemmelighed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valgfrihed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–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ofte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kontrol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over,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deres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behandling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foregår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Asien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sydeuropa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kulturelle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forventninger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påvirke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oplevelse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fx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ved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familien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spiller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større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rolle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plejen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forstå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tilpasse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sig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disse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forskelle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afgørende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forbedre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pa"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32747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Fremtiden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ser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lovende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Teknologier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robotkirurgi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kunstig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intelligens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åbner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nye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muligheder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endnu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præcise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sikre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indgreb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Samtidig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telemedicin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revolutionere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hvordan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vi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følger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op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efter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operationen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Men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fremtidens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succes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afhænger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internationalt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samarbejde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– at dele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erfaringer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lære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hinanden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kan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hjælpe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at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hæve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standarderne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globalt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plan.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område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IAAS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har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stor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focus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8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2859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Danmark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er der det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lidt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specielle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forhold, at mange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mindre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operationer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udføres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speciallægepraksis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for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Dette 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unikt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sammenlignet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med mange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Det giver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flere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herunder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mere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effektiv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udnyttelse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ressourcer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reduceret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Men det stiller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krav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til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kvalitetssikring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samarbejde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mellem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speciallæger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Det giver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også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udfordring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når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man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sammenligner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tværs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af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landegrænser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disse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operationer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typisk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ikke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medregnes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som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D6D1B4-BA85-074F-B8B9-437ACB4EDDE1}" type="slidenum">
              <a:rPr lang="x-none" smtClean="0"/>
              <a:t>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575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874F6D-8456-611F-2306-1B2277FBE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8780A25-BDBE-85F4-8836-B622AE152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48F9BE-BA20-E365-0829-D005D3E0D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693FA8-1442-6115-8EB0-201A8D03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B4453E-0BDF-DC35-39DF-3AC37CC4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1734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192486-79C8-7BF6-875A-58CFB4959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984B13-DC20-2979-5EA0-F02CC11CB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A7FE68-82F1-3FD7-95D6-57E7CB21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40DA85-0615-DB68-9A95-6C7CCDA3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C86D8D-A78A-4C30-4EC7-18BC3D474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4806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7F26132-30E3-71D4-3D7C-210C151D6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F693D8B-D65C-682D-386A-F6B33276E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0816BC-B9D7-C7A8-D5A9-46C25098D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06653D-35A0-2E50-26C9-AF8E22D2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2CB1C7-D800-A3BB-20FD-892A99FB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46507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xmlns="" id="{31937252-EACE-4232-855F-5C47E3F8B0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1070901"/>
            <a:ext cx="11265407" cy="1499616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xmlns="" id="{CBA6DBC1-39A1-48A6-8B81-3CD966D06E8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8055" y="3103684"/>
            <a:ext cx="11274551" cy="3287971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7415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C71A7D-274F-C85B-DE05-68EEFCE90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0B968F-AEEE-9DBB-9F27-025BF0827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90ABBC-4C72-401F-5911-E09C4A08A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8367AE-8722-955C-C9F1-FBA50A8D9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67401D-34B0-9599-05FE-08FB3621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7094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8A792D-57F5-641A-3D5E-63567F5ED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274B548-021A-1D0C-33B0-F44FF6F90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931E95-0F04-C250-D076-2EC78B02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7D3D11-EF12-20DE-83E3-9A1BE7A3C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D28982-61E5-359F-63B4-0119DFE1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4707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76CF98-AC78-3609-44B3-286C617B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893E23-7A21-7125-35C5-5AACDBDF9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5FE5CDE-3E71-1D0F-0D27-DD6BF3CA0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27470F-7353-F997-2FEE-92EF87FD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0AECCC-EEC1-DB81-6D5D-F647D3E9D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7EAC8FF-4E16-BD79-E526-91BDCFDAC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1335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8A446D-E819-23EB-76FD-C4299A063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4DB257-D95F-5F6E-C8F8-0FCEC5002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81FC39-94AB-BEC3-7CF1-D30822CB1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DCCB0F1-DD84-B450-230C-2EB78ED66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0EEA732-1FE0-5CDC-CCC6-7A0E0E2AE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FAA0860-F307-541C-F6E9-9CD681D8C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F1F7520-B30D-D18B-06DC-B18397B9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DD40BA8-61E2-606E-9D4C-DEDBCB82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0449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4FAED6-1BF1-596A-8B1D-AEEBEA2AA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1ECC446-046D-90B0-2F45-942CAA11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9CC12B3-7752-DE30-73C2-C9D838F8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A839EF-F29E-3B23-F746-E88380FFE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0699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EA4CF6-78E4-596B-3F12-8806E91B9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CA80FF7-3ACC-BD17-32A3-883E1934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39A467-6B92-6DA2-7F27-CC2DA532B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0962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4994C9-98E0-87C3-4D3E-5EF148D02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72462F-50E7-5C85-D467-D64633DB2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6A6B8F5-9B75-D80A-E528-1A3EE8815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7251EE-B65A-A304-D68A-C29FA01F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77A70C9-C80F-914A-43D7-043C7998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8A7D23B-42F0-7E60-3997-5603CFBFA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4558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775079-88FB-805A-5FE3-11A5C33F8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9851ED4-D3F8-1296-0A10-1A21C0077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90D686E-DA79-D437-97E5-7E6E0EBD7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CB1A63-FB4A-3051-56A3-A00598693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00BE5AA-63B8-B83E-C3EE-962E27FC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8CC237-EC8A-B4A4-3880-FF149ABF4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1756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4C438B3-A34F-408E-CC18-5E1154ABE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FC8178-FBD1-6BF0-42B5-3999F0123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880A5C-9282-7A24-9337-F0DACC2A5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A5DB7-0018-BF4D-B9E9-58BE6365A148}" type="datetimeFigureOut">
              <a:rPr lang="x-none" smtClean="0"/>
              <a:t>25.04.2025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099E57-C796-0D2F-A644-433B4EC32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CD8A8C-D6D0-4F2C-19C0-E91C6F34A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EC9FB-6A14-6241-AACD-D410D47F6F8E}" type="slidenum">
              <a:rPr lang="x-none" smtClean="0"/>
              <a:t>‹nr.›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7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479F0267-9D1C-BDA9-A152-B01CD379FC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internationalt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perspektiv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/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</a:br>
            <a:r>
              <a:rPr lang="x-none" sz="2000" dirty="0"/>
              <a:t>Bjarne Skjødt Hjaltalin</a:t>
            </a:r>
            <a:endParaRPr lang="en-US" dirty="0"/>
          </a:p>
        </p:txBody>
      </p:sp>
      <p:pic>
        <p:nvPicPr>
          <p:cNvPr id="10" name="Picture Placeholder 9" descr="A stethoscope on a clipboard">
            <a:extLst>
              <a:ext uri="{FF2B5EF4-FFF2-40B4-BE49-F238E27FC236}">
                <a16:creationId xmlns:a16="http://schemas.microsoft.com/office/drawing/2014/main" xmlns="" id="{CC4B82FA-2EA0-5319-6B9C-8D78349FCB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28164" b="28164"/>
          <a:stretch/>
        </p:blipFill>
        <p:spPr/>
      </p:pic>
    </p:spTree>
    <p:extLst>
      <p:ext uri="{BB962C8B-B14F-4D97-AF65-F5344CB8AC3E}">
        <p14:creationId xmlns:p14="http://schemas.microsoft.com/office/powerpoint/2010/main" val="103975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Økonomiske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perspektiver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Fordele</a:t>
            </a:r>
            <a:r>
              <a:rPr lang="en-GB" dirty="0"/>
              <a:t>: </a:t>
            </a:r>
            <a:r>
              <a:rPr lang="en-GB" dirty="0" err="1"/>
              <a:t>Lavere</a:t>
            </a:r>
            <a:r>
              <a:rPr lang="en-GB" dirty="0"/>
              <a:t> </a:t>
            </a:r>
            <a:r>
              <a:rPr lang="en-GB" dirty="0" err="1"/>
              <a:t>omkostninger</a:t>
            </a:r>
            <a:r>
              <a:rPr lang="en-GB" dirty="0"/>
              <a:t>.</a:t>
            </a:r>
          </a:p>
          <a:p>
            <a:r>
              <a:rPr lang="en-GB" dirty="0" err="1"/>
              <a:t>Udfordringer</a:t>
            </a:r>
            <a:r>
              <a:rPr lang="en-GB" dirty="0"/>
              <a:t>: </a:t>
            </a:r>
            <a:r>
              <a:rPr lang="en-GB" dirty="0" err="1"/>
              <a:t>Ressourcekrævende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9461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i="0" u="none" strike="noStrike" dirty="0" err="1">
                <a:solidFill>
                  <a:srgbClr val="000000"/>
                </a:solidFill>
                <a:effectLst/>
              </a:rPr>
              <a:t>Sundhedspolitik</a:t>
            </a:r>
            <a:r>
              <a:rPr lang="en-GB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</a:rPr>
              <a:t>og</a:t>
            </a:r>
            <a:r>
              <a:rPr lang="en-GB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</a:rPr>
              <a:t>dagkirurgi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Politisk</a:t>
            </a:r>
            <a:r>
              <a:rPr lang="en-GB" dirty="0"/>
              <a:t> </a:t>
            </a:r>
            <a:r>
              <a:rPr lang="en-GB" dirty="0" err="1"/>
              <a:t>rolle</a:t>
            </a:r>
            <a:r>
              <a:rPr lang="en-GB" dirty="0"/>
              <a:t>.</a:t>
            </a:r>
          </a:p>
          <a:p>
            <a:r>
              <a:rPr lang="en-GB" dirty="0" err="1"/>
              <a:t>Eksempler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succes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378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Eksempler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best practice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andre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lande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Sverige/</a:t>
            </a:r>
            <a:r>
              <a:rPr lang="en-GB" dirty="0" err="1"/>
              <a:t>nogle</a:t>
            </a:r>
            <a:r>
              <a:rPr lang="en-GB" dirty="0"/>
              <a:t> </a:t>
            </a:r>
            <a:r>
              <a:rPr lang="en-GB" dirty="0" err="1"/>
              <a:t>steder</a:t>
            </a:r>
            <a:r>
              <a:rPr lang="en-GB" dirty="0"/>
              <a:t> </a:t>
            </a:r>
            <a:r>
              <a:rPr lang="en-GB"/>
              <a:t>i DK: </a:t>
            </a:r>
            <a:r>
              <a:rPr lang="en-GB" dirty="0" err="1"/>
              <a:t>Telemedicin</a:t>
            </a:r>
            <a:r>
              <a:rPr lang="en-GB" dirty="0"/>
              <a:t>.</a:t>
            </a:r>
          </a:p>
          <a:p>
            <a:r>
              <a:rPr lang="en-GB" dirty="0"/>
              <a:t>USA: Privat-</a:t>
            </a:r>
            <a:r>
              <a:rPr lang="en-GB" dirty="0" err="1"/>
              <a:t>offentligt</a:t>
            </a:r>
            <a:r>
              <a:rPr lang="en-GB" dirty="0"/>
              <a:t> </a:t>
            </a:r>
            <a:r>
              <a:rPr lang="en-GB" dirty="0" err="1"/>
              <a:t>samarbejde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102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Eksempler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på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patientforløb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Danmark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Typisk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forløb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speciallægepraksis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hospitaler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895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Konklusion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Opsummering</a:t>
            </a:r>
            <a:r>
              <a:rPr lang="en-GB" dirty="0"/>
              <a:t>: Variation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muligheder</a:t>
            </a:r>
            <a:r>
              <a:rPr lang="en-GB" dirty="0"/>
              <a:t>.</a:t>
            </a:r>
          </a:p>
          <a:p>
            <a:r>
              <a:rPr lang="en-GB" dirty="0" err="1"/>
              <a:t>Spørgsmål</a:t>
            </a:r>
            <a:r>
              <a:rPr lang="en-GB" dirty="0"/>
              <a:t>: </a:t>
            </a:r>
            <a:r>
              <a:rPr lang="en-GB" dirty="0" err="1"/>
              <a:t>Hvad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Danmark</a:t>
            </a:r>
            <a:r>
              <a:rPr lang="en-GB" dirty="0"/>
              <a:t> </a:t>
            </a:r>
            <a:r>
              <a:rPr lang="en-GB" dirty="0" err="1"/>
              <a:t>lære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</a:t>
            </a:r>
            <a:r>
              <a:rPr lang="en-GB" dirty="0" err="1"/>
              <a:t>andre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651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et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internationalt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perspektiv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Hvad</a:t>
            </a:r>
            <a:r>
              <a:rPr lang="en-GB" dirty="0"/>
              <a:t> er </a:t>
            </a:r>
            <a:r>
              <a:rPr lang="en-GB" dirty="0" err="1"/>
              <a:t>dagkirurgi</a:t>
            </a:r>
            <a:r>
              <a:rPr lang="en-GB" dirty="0"/>
              <a:t>?</a:t>
            </a:r>
          </a:p>
          <a:p>
            <a:r>
              <a:rPr lang="en-GB" dirty="0" err="1"/>
              <a:t>Hvorfor</a:t>
            </a:r>
            <a:r>
              <a:rPr lang="en-GB" dirty="0"/>
              <a:t> er det relevant </a:t>
            </a:r>
            <a:r>
              <a:rPr lang="en-GB" dirty="0" err="1"/>
              <a:t>globalt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3760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Historisk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udvikling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Tidslinje</a:t>
            </a:r>
            <a:endParaRPr lang="en-GB" b="1" dirty="0"/>
          </a:p>
          <a:p>
            <a:r>
              <a:rPr lang="en-GB" dirty="0" err="1"/>
              <a:t>Midten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1900-tallet: </a:t>
            </a:r>
            <a:r>
              <a:rPr lang="en-GB" dirty="0" err="1"/>
              <a:t>Introduktion</a:t>
            </a:r>
            <a:r>
              <a:rPr lang="en-GB" dirty="0"/>
              <a:t>.</a:t>
            </a:r>
          </a:p>
          <a:p>
            <a:r>
              <a:rPr lang="en-GB" dirty="0"/>
              <a:t>1980'erne: </a:t>
            </a:r>
            <a:r>
              <a:rPr lang="en-GB" dirty="0" err="1"/>
              <a:t>Minimalt</a:t>
            </a:r>
            <a:r>
              <a:rPr lang="en-GB" dirty="0"/>
              <a:t> </a:t>
            </a:r>
            <a:r>
              <a:rPr lang="en-GB" dirty="0" err="1"/>
              <a:t>invasiv</a:t>
            </a:r>
            <a:r>
              <a:rPr lang="en-GB" dirty="0"/>
              <a:t> </a:t>
            </a:r>
            <a:r>
              <a:rPr lang="en-GB" dirty="0" err="1"/>
              <a:t>kirurgi</a:t>
            </a:r>
            <a:r>
              <a:rPr lang="en-GB" dirty="0"/>
              <a:t>.</a:t>
            </a:r>
          </a:p>
          <a:p>
            <a:r>
              <a:rPr lang="en-GB" dirty="0" err="1"/>
              <a:t>Nutid</a:t>
            </a:r>
            <a:r>
              <a:rPr lang="en-GB" dirty="0"/>
              <a:t>: </a:t>
            </a:r>
            <a:r>
              <a:rPr lang="en-GB" dirty="0" err="1"/>
              <a:t>Udvidet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patienttilfredshed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774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forskellige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regioner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>
                <a:solidFill>
                  <a:srgbClr val="000000"/>
                </a:solidFill>
                <a:effectLst/>
              </a:rPr>
              <a:t>Europa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Standardisering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protokoller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Nordamerika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Volumen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effektivitet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Asien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Hurtig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vækst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tilpasning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779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Forskelle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definition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praksis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GB" b="1" i="0" u="none" strike="noStrike" dirty="0" err="1">
                <a:solidFill>
                  <a:srgbClr val="000000"/>
                </a:solidFill>
                <a:effectLst/>
              </a:rPr>
              <a:t>Kort</a:t>
            </a:r>
            <a:r>
              <a:rPr lang="en-GB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</a:rPr>
              <a:t>oversigt</a:t>
            </a:r>
            <a:r>
              <a:rPr lang="en-GB" b="1" i="0" u="none" strike="noStrike" dirty="0">
                <a:solidFill>
                  <a:srgbClr val="000000"/>
                </a:solidFill>
                <a:effectLst/>
              </a:rPr>
              <a:t> over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</a:rPr>
              <a:t>variationer</a:t>
            </a:r>
            <a:r>
              <a:rPr lang="en-GB" b="1" i="0" u="none" strike="noStrike" dirty="0">
                <a:solidFill>
                  <a:srgbClr val="000000"/>
                </a:solidFill>
                <a:effectLst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Europa: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Stram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regulering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USA: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Fleksibilitet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Asien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Begrænset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</a:rPr>
              <a:t>standardisering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22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Fordele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og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udfordringer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Fordele</a:t>
            </a:r>
            <a:r>
              <a:rPr lang="en-GB" dirty="0"/>
              <a:t>: </a:t>
            </a:r>
            <a:r>
              <a:rPr lang="en-GB" dirty="0" err="1"/>
              <a:t>Kortere</a:t>
            </a:r>
            <a:r>
              <a:rPr lang="en-GB" dirty="0"/>
              <a:t> </a:t>
            </a:r>
            <a:r>
              <a:rPr lang="en-GB" dirty="0" err="1"/>
              <a:t>indlæggelsestid</a:t>
            </a:r>
            <a:r>
              <a:rPr lang="en-GB" dirty="0"/>
              <a:t>, </a:t>
            </a:r>
            <a:r>
              <a:rPr lang="en-GB" dirty="0" err="1"/>
              <a:t>færre</a:t>
            </a:r>
            <a:r>
              <a:rPr lang="en-GB" dirty="0"/>
              <a:t> </a:t>
            </a:r>
            <a:r>
              <a:rPr lang="en-GB" dirty="0" err="1"/>
              <a:t>infektioner</a:t>
            </a:r>
            <a:r>
              <a:rPr lang="en-GB" dirty="0"/>
              <a:t>.</a:t>
            </a:r>
          </a:p>
          <a:p>
            <a:r>
              <a:rPr lang="en-GB" dirty="0" err="1"/>
              <a:t>Udfordringer</a:t>
            </a:r>
            <a:r>
              <a:rPr lang="en-GB" dirty="0"/>
              <a:t>: </a:t>
            </a:r>
            <a:r>
              <a:rPr lang="en-GB" dirty="0" err="1"/>
              <a:t>Kommunikation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kvalitetssikring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339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Patientperspektivet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Europa: </a:t>
            </a:r>
            <a:r>
              <a:rPr lang="en-GB" dirty="0" err="1"/>
              <a:t>Fokus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tryghed</a:t>
            </a:r>
            <a:r>
              <a:rPr lang="en-GB" dirty="0"/>
              <a:t>.</a:t>
            </a:r>
          </a:p>
          <a:p>
            <a:r>
              <a:rPr lang="en-GB" dirty="0" err="1"/>
              <a:t>Nordamerika</a:t>
            </a:r>
            <a:r>
              <a:rPr lang="en-GB" dirty="0"/>
              <a:t>: </a:t>
            </a:r>
            <a:r>
              <a:rPr lang="en-GB" dirty="0" err="1"/>
              <a:t>Fleksibilitet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bekvemmelighed</a:t>
            </a:r>
            <a:r>
              <a:rPr lang="en-GB" dirty="0"/>
              <a:t>.</a:t>
            </a:r>
          </a:p>
          <a:p>
            <a:r>
              <a:rPr lang="en-GB" dirty="0" err="1"/>
              <a:t>Asien</a:t>
            </a:r>
            <a:r>
              <a:rPr lang="en-GB" dirty="0"/>
              <a:t>: </a:t>
            </a:r>
            <a:r>
              <a:rPr lang="en-GB" dirty="0" err="1"/>
              <a:t>Kulturelle</a:t>
            </a:r>
            <a:r>
              <a:rPr lang="en-GB" dirty="0"/>
              <a:t> </a:t>
            </a:r>
            <a:r>
              <a:rPr lang="en-GB" dirty="0" err="1"/>
              <a:t>forskelle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9841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Fremtidens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Trends: </a:t>
            </a:r>
            <a:r>
              <a:rPr lang="en-GB" dirty="0" err="1"/>
              <a:t>Robotkirurgi</a:t>
            </a:r>
            <a:r>
              <a:rPr lang="en-GB" dirty="0"/>
              <a:t>, </a:t>
            </a:r>
            <a:r>
              <a:rPr lang="en-GB" dirty="0" err="1"/>
              <a:t>telemedicin</a:t>
            </a:r>
            <a:r>
              <a:rPr lang="en-GB" dirty="0"/>
              <a:t>.</a:t>
            </a:r>
          </a:p>
          <a:p>
            <a:r>
              <a:rPr lang="en-GB" dirty="0" err="1"/>
              <a:t>Globalt</a:t>
            </a:r>
            <a:r>
              <a:rPr lang="en-GB" dirty="0"/>
              <a:t> </a:t>
            </a:r>
            <a:r>
              <a:rPr lang="en-GB" dirty="0" err="1"/>
              <a:t>samarbejde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90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8602DE-91E0-FC5E-B46B-9ACA4759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Dagkirurgi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Danmark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38640A-91CD-80F6-6C24-D1E5B536F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Speciallægepraksis</a:t>
            </a:r>
            <a:r>
              <a:rPr lang="en-GB" dirty="0"/>
              <a:t> vs. </a:t>
            </a:r>
            <a:r>
              <a:rPr lang="en-GB" dirty="0" err="1"/>
              <a:t>Privthopitaler</a:t>
            </a:r>
            <a:r>
              <a:rPr lang="en-GB" dirty="0"/>
              <a:t> vs </a:t>
            </a:r>
            <a:r>
              <a:rPr lang="en-GB" dirty="0" err="1"/>
              <a:t>offentlige</a:t>
            </a:r>
            <a:r>
              <a:rPr lang="en-GB" dirty="0"/>
              <a:t> </a:t>
            </a:r>
            <a:r>
              <a:rPr lang="en-GB" dirty="0" err="1"/>
              <a:t>hospitaler</a:t>
            </a:r>
            <a:r>
              <a:rPr lang="en-GB" dirty="0"/>
              <a:t>.</a:t>
            </a:r>
          </a:p>
          <a:p>
            <a:r>
              <a:rPr lang="en-GB" dirty="0" err="1"/>
              <a:t>Fordele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udfordringer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Danmark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2417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1386</Words>
  <Application>Microsoft Macintosh PowerPoint</Application>
  <PresentationFormat>Widescreen</PresentationFormat>
  <Paragraphs>76</Paragraphs>
  <Slides>14</Slides>
  <Notes>14</Notes>
  <HiddenSlides>2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9" baseType="lpstr">
      <vt:lpstr>-webkit-standard</vt:lpstr>
      <vt:lpstr>Arial</vt:lpstr>
      <vt:lpstr>Calibri</vt:lpstr>
      <vt:lpstr>Calibri Light</vt:lpstr>
      <vt:lpstr>Office Theme</vt:lpstr>
      <vt:lpstr>Dagkirurgi i et internationalt perspektiv Bjarne Skjødt Hjaltalin</vt:lpstr>
      <vt:lpstr>Dagkirurgi i et internationalt perspektiv</vt:lpstr>
      <vt:lpstr>Dagkirurgi: Historisk udvikling</vt:lpstr>
      <vt:lpstr>Dagkirurgi i forskellige regioner</vt:lpstr>
      <vt:lpstr>Forskelle i definition og praksis</vt:lpstr>
      <vt:lpstr>Fordele og udfordringer</vt:lpstr>
      <vt:lpstr>Patientperspektivet</vt:lpstr>
      <vt:lpstr>Fremtidens dagkirurgi</vt:lpstr>
      <vt:lpstr>Dagkirurgi i Danmark</vt:lpstr>
      <vt:lpstr>Økonomiske perspektiver på dagkirurgi</vt:lpstr>
      <vt:lpstr>Sundhedspolitik og dagkirurgi</vt:lpstr>
      <vt:lpstr>Eksempler på best practice fra andre lande</vt:lpstr>
      <vt:lpstr>Eksempler på patientforløb i Danmark</vt:lpstr>
      <vt:lpstr>Konklusion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Dagkirurgi i et internationalt perspektiv</dc:title>
  <dc:creator>Bjarne Skjødt Hjaltalin &lt;EKSTERN&gt;</dc:creator>
  <cp:lastModifiedBy>Microsoft Office-bruger</cp:lastModifiedBy>
  <cp:revision>8</cp:revision>
  <dcterms:created xsi:type="dcterms:W3CDTF">2025-04-02T20:33:39Z</dcterms:created>
  <dcterms:modified xsi:type="dcterms:W3CDTF">2025-04-25T09:28:33Z</dcterms:modified>
</cp:coreProperties>
</file>