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1107" r:id="rId3"/>
    <p:sldId id="695" r:id="rId4"/>
    <p:sldId id="681" r:id="rId5"/>
    <p:sldId id="694" r:id="rId6"/>
    <p:sldId id="1123" r:id="rId7"/>
    <p:sldId id="1109" r:id="rId8"/>
    <p:sldId id="1108" r:id="rId9"/>
    <p:sldId id="757" r:id="rId10"/>
    <p:sldId id="374" r:id="rId11"/>
    <p:sldId id="705" r:id="rId12"/>
    <p:sldId id="1110" r:id="rId13"/>
    <p:sldId id="726" r:id="rId14"/>
    <p:sldId id="706" r:id="rId15"/>
    <p:sldId id="708" r:id="rId16"/>
    <p:sldId id="1119" r:id="rId17"/>
    <p:sldId id="661" r:id="rId18"/>
    <p:sldId id="1120" r:id="rId19"/>
    <p:sldId id="566" r:id="rId20"/>
    <p:sldId id="1122" r:id="rId21"/>
    <p:sldId id="731" r:id="rId22"/>
    <p:sldId id="938" r:id="rId23"/>
    <p:sldId id="958" r:id="rId24"/>
    <p:sldId id="1111" r:id="rId25"/>
    <p:sldId id="1240" r:id="rId26"/>
    <p:sldId id="745" r:id="rId27"/>
    <p:sldId id="1095" r:id="rId28"/>
    <p:sldId id="1124" r:id="rId29"/>
    <p:sldId id="1126" r:id="rId30"/>
    <p:sldId id="743" r:id="rId31"/>
    <p:sldId id="404" r:id="rId32"/>
    <p:sldId id="405" r:id="rId33"/>
    <p:sldId id="741" r:id="rId34"/>
    <p:sldId id="744" r:id="rId35"/>
    <p:sldId id="366" r:id="rId36"/>
    <p:sldId id="367" r:id="rId37"/>
    <p:sldId id="381" r:id="rId38"/>
    <p:sldId id="444" r:id="rId39"/>
    <p:sldId id="1127" r:id="rId40"/>
    <p:sldId id="446" r:id="rId41"/>
    <p:sldId id="447" r:id="rId42"/>
    <p:sldId id="735" r:id="rId43"/>
    <p:sldId id="448" r:id="rId44"/>
    <p:sldId id="1128" r:id="rId45"/>
    <p:sldId id="455" r:id="rId46"/>
    <p:sldId id="457" r:id="rId47"/>
    <p:sldId id="454" r:id="rId48"/>
    <p:sldId id="461" r:id="rId49"/>
    <p:sldId id="462" r:id="rId50"/>
    <p:sldId id="463" r:id="rId51"/>
    <p:sldId id="260" r:id="rId52"/>
    <p:sldId id="385" r:id="rId53"/>
    <p:sldId id="464" r:id="rId54"/>
    <p:sldId id="1129" r:id="rId55"/>
    <p:sldId id="1125" r:id="rId56"/>
    <p:sldId id="424" r:id="rId57"/>
    <p:sldId id="425" r:id="rId58"/>
    <p:sldId id="426" r:id="rId59"/>
    <p:sldId id="427" r:id="rId60"/>
    <p:sldId id="46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7.svg"/><Relationship Id="rId1" Type="http://schemas.openxmlformats.org/officeDocument/2006/relationships/image" Target="../media/image64.png"/><Relationship Id="rId2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7.svg"/><Relationship Id="rId1" Type="http://schemas.openxmlformats.org/officeDocument/2006/relationships/image" Target="../media/image64.png"/><Relationship Id="rId2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B194C-4D01-4E5A-8E49-9A4252D8217A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C1BB80-4A1F-4EC9-B117-5D231644B0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Financial drive</a:t>
          </a:r>
          <a:endParaRPr lang="en-US"/>
        </a:p>
      </dgm:t>
    </dgm:pt>
    <dgm:pt modelId="{68F4A906-0CDC-4638-AE5E-45D7AC2D2C21}" type="parTrans" cxnId="{5F365922-051D-487E-9A4E-2B20825A0178}">
      <dgm:prSet/>
      <dgm:spPr/>
      <dgm:t>
        <a:bodyPr/>
        <a:lstStyle/>
        <a:p>
          <a:endParaRPr lang="en-US"/>
        </a:p>
      </dgm:t>
    </dgm:pt>
    <dgm:pt modelId="{156FFB0A-518C-4DD5-8F6D-2D9F3BD7EC91}" type="sibTrans" cxnId="{5F365922-051D-487E-9A4E-2B20825A0178}">
      <dgm:prSet/>
      <dgm:spPr/>
      <dgm:t>
        <a:bodyPr/>
        <a:lstStyle/>
        <a:p>
          <a:endParaRPr lang="en-US"/>
        </a:p>
      </dgm:t>
    </dgm:pt>
    <dgm:pt modelId="{043E38DB-4852-4AB0-84C1-323554EDC4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Feedback of performance</a:t>
          </a:r>
          <a:endParaRPr lang="en-US"/>
        </a:p>
      </dgm:t>
    </dgm:pt>
    <dgm:pt modelId="{255EACE9-51BA-474D-A2BF-997D88150718}" type="parTrans" cxnId="{C7A24C87-712E-4441-AD0F-62E38A43A7FA}">
      <dgm:prSet/>
      <dgm:spPr/>
      <dgm:t>
        <a:bodyPr/>
        <a:lstStyle/>
        <a:p>
          <a:endParaRPr lang="en-US"/>
        </a:p>
      </dgm:t>
    </dgm:pt>
    <dgm:pt modelId="{1C505F77-8118-405E-8336-1F6466C69EC4}" type="sibTrans" cxnId="{C7A24C87-712E-4441-AD0F-62E38A43A7FA}">
      <dgm:prSet/>
      <dgm:spPr/>
      <dgm:t>
        <a:bodyPr/>
        <a:lstStyle/>
        <a:p>
          <a:endParaRPr lang="en-US"/>
        </a:p>
      </dgm:t>
    </dgm:pt>
    <dgm:pt modelId="{B3AED713-2B3E-4540-AD03-7FA99B9CE3C1}" type="pres">
      <dgm:prSet presAssocID="{080B194C-4D01-4E5A-8E49-9A4252D8217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A3582D8-A3D8-4912-8B06-A06136E6EA95}" type="pres">
      <dgm:prSet presAssocID="{F7C1BB80-4A1F-4EC9-B117-5D231644B094}" presName="compNode" presStyleCnt="0"/>
      <dgm:spPr/>
    </dgm:pt>
    <dgm:pt modelId="{211B3FD8-FA2A-4965-B362-38A59389D510}" type="pres">
      <dgm:prSet presAssocID="{F7C1BB80-4A1F-4EC9-B117-5D231644B09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64C4855-FD8C-4CBB-97A3-B214026ED8F0}" type="pres">
      <dgm:prSet presAssocID="{F7C1BB80-4A1F-4EC9-B117-5D231644B094}" presName="spaceRect" presStyleCnt="0"/>
      <dgm:spPr/>
    </dgm:pt>
    <dgm:pt modelId="{A20856B5-A932-4521-9002-FE6EE61AE088}" type="pres">
      <dgm:prSet presAssocID="{F7C1BB80-4A1F-4EC9-B117-5D231644B094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  <dgm:pt modelId="{332D65BE-108A-4678-87FA-580BBE07632D}" type="pres">
      <dgm:prSet presAssocID="{156FFB0A-518C-4DD5-8F6D-2D9F3BD7EC91}" presName="sibTrans" presStyleCnt="0"/>
      <dgm:spPr/>
    </dgm:pt>
    <dgm:pt modelId="{E06A188B-E763-4C7F-B20E-346FBEF1D3D8}" type="pres">
      <dgm:prSet presAssocID="{043E38DB-4852-4AB0-84C1-323554EDC4F7}" presName="compNode" presStyleCnt="0"/>
      <dgm:spPr/>
    </dgm:pt>
    <dgm:pt modelId="{F3C3A5FA-1473-46A7-8A76-5331081C2F6F}" type="pres">
      <dgm:prSet presAssocID="{043E38DB-4852-4AB0-84C1-323554EDC4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BBBCB3C-A540-48F7-9D7F-DAEC86AF2C91}" type="pres">
      <dgm:prSet presAssocID="{043E38DB-4852-4AB0-84C1-323554EDC4F7}" presName="spaceRect" presStyleCnt="0"/>
      <dgm:spPr/>
    </dgm:pt>
    <dgm:pt modelId="{C40E8770-1A51-4319-8541-B78175B8361D}" type="pres">
      <dgm:prSet presAssocID="{043E38DB-4852-4AB0-84C1-323554EDC4F7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7A24C87-712E-4441-AD0F-62E38A43A7FA}" srcId="{080B194C-4D01-4E5A-8E49-9A4252D8217A}" destId="{043E38DB-4852-4AB0-84C1-323554EDC4F7}" srcOrd="1" destOrd="0" parTransId="{255EACE9-51BA-474D-A2BF-997D88150718}" sibTransId="{1C505F77-8118-405E-8336-1F6466C69EC4}"/>
    <dgm:cxn modelId="{88AD883B-A5AF-4330-8ABD-64A6A6C6C8BC}" type="presOf" srcId="{080B194C-4D01-4E5A-8E49-9A4252D8217A}" destId="{B3AED713-2B3E-4540-AD03-7FA99B9CE3C1}" srcOrd="0" destOrd="0" presId="urn:microsoft.com/office/officeart/2018/2/layout/IconLabelList"/>
    <dgm:cxn modelId="{A433DDA2-6744-4FB9-8FA6-732E8C5C0941}" type="presOf" srcId="{F7C1BB80-4A1F-4EC9-B117-5D231644B094}" destId="{A20856B5-A932-4521-9002-FE6EE61AE088}" srcOrd="0" destOrd="0" presId="urn:microsoft.com/office/officeart/2018/2/layout/IconLabelList"/>
    <dgm:cxn modelId="{086C08C1-AB83-4CBB-B497-C8089DF92921}" type="presOf" srcId="{043E38DB-4852-4AB0-84C1-323554EDC4F7}" destId="{C40E8770-1A51-4319-8541-B78175B8361D}" srcOrd="0" destOrd="0" presId="urn:microsoft.com/office/officeart/2018/2/layout/IconLabelList"/>
    <dgm:cxn modelId="{5F365922-051D-487E-9A4E-2B20825A0178}" srcId="{080B194C-4D01-4E5A-8E49-9A4252D8217A}" destId="{F7C1BB80-4A1F-4EC9-B117-5D231644B094}" srcOrd="0" destOrd="0" parTransId="{68F4A906-0CDC-4638-AE5E-45D7AC2D2C21}" sibTransId="{156FFB0A-518C-4DD5-8F6D-2D9F3BD7EC91}"/>
    <dgm:cxn modelId="{BBB35122-6A4A-4E2A-9428-3530AAFE31C2}" type="presParOf" srcId="{B3AED713-2B3E-4540-AD03-7FA99B9CE3C1}" destId="{CA3582D8-A3D8-4912-8B06-A06136E6EA95}" srcOrd="0" destOrd="0" presId="urn:microsoft.com/office/officeart/2018/2/layout/IconLabelList"/>
    <dgm:cxn modelId="{0285963A-72B4-427F-A08A-765A12E8596B}" type="presParOf" srcId="{CA3582D8-A3D8-4912-8B06-A06136E6EA95}" destId="{211B3FD8-FA2A-4965-B362-38A59389D510}" srcOrd="0" destOrd="0" presId="urn:microsoft.com/office/officeart/2018/2/layout/IconLabelList"/>
    <dgm:cxn modelId="{82F758DB-124E-4FF2-8732-1A77AF3D0D3F}" type="presParOf" srcId="{CA3582D8-A3D8-4912-8B06-A06136E6EA95}" destId="{064C4855-FD8C-4CBB-97A3-B214026ED8F0}" srcOrd="1" destOrd="0" presId="urn:microsoft.com/office/officeart/2018/2/layout/IconLabelList"/>
    <dgm:cxn modelId="{FD06720A-10E6-4826-825B-33DBF5DE0828}" type="presParOf" srcId="{CA3582D8-A3D8-4912-8B06-A06136E6EA95}" destId="{A20856B5-A932-4521-9002-FE6EE61AE088}" srcOrd="2" destOrd="0" presId="urn:microsoft.com/office/officeart/2018/2/layout/IconLabelList"/>
    <dgm:cxn modelId="{0F7D6F8F-7B8B-4169-B7FE-50806E361EA2}" type="presParOf" srcId="{B3AED713-2B3E-4540-AD03-7FA99B9CE3C1}" destId="{332D65BE-108A-4678-87FA-580BBE07632D}" srcOrd="1" destOrd="0" presId="urn:microsoft.com/office/officeart/2018/2/layout/IconLabelList"/>
    <dgm:cxn modelId="{4ED99C1E-D7FC-4BF9-8421-6B8531D85A23}" type="presParOf" srcId="{B3AED713-2B3E-4540-AD03-7FA99B9CE3C1}" destId="{E06A188B-E763-4C7F-B20E-346FBEF1D3D8}" srcOrd="2" destOrd="0" presId="urn:microsoft.com/office/officeart/2018/2/layout/IconLabelList"/>
    <dgm:cxn modelId="{044ED286-CBBC-4777-A91F-210E8DC3BA46}" type="presParOf" srcId="{E06A188B-E763-4C7F-B20E-346FBEF1D3D8}" destId="{F3C3A5FA-1473-46A7-8A76-5331081C2F6F}" srcOrd="0" destOrd="0" presId="urn:microsoft.com/office/officeart/2018/2/layout/IconLabelList"/>
    <dgm:cxn modelId="{A68C3A09-4FDA-40F6-86D7-F37401B5B65C}" type="presParOf" srcId="{E06A188B-E763-4C7F-B20E-346FBEF1D3D8}" destId="{9BBBCB3C-A540-48F7-9D7F-DAEC86AF2C91}" srcOrd="1" destOrd="0" presId="urn:microsoft.com/office/officeart/2018/2/layout/IconLabelList"/>
    <dgm:cxn modelId="{862D9ED7-72B3-4E94-9CC8-E18461FF664C}" type="presParOf" srcId="{E06A188B-E763-4C7F-B20E-346FBEF1D3D8}" destId="{C40E8770-1A51-4319-8541-B78175B8361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B3FD8-FA2A-4965-B362-38A59389D510}">
      <dsp:nvSpPr>
        <dsp:cNvPr id="0" name=""/>
        <dsp:cNvSpPr/>
      </dsp:nvSpPr>
      <dsp:spPr>
        <a:xfrm>
          <a:off x="834536" y="111198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856B5-A932-4521-9002-FE6EE61AE088}">
      <dsp:nvSpPr>
        <dsp:cNvPr id="0" name=""/>
        <dsp:cNvSpPr/>
      </dsp:nvSpPr>
      <dsp:spPr>
        <a:xfrm>
          <a:off x="14692" y="1816751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/>
            <a:t>Financial drive</a:t>
          </a:r>
          <a:endParaRPr lang="en-US" sz="2400" kern="1200"/>
        </a:p>
      </dsp:txBody>
      <dsp:txXfrm>
        <a:off x="14692" y="1816751"/>
        <a:ext cx="2981250" cy="720000"/>
      </dsp:txXfrm>
    </dsp:sp>
    <dsp:sp modelId="{F3C3A5FA-1473-46A7-8A76-5331081C2F6F}">
      <dsp:nvSpPr>
        <dsp:cNvPr id="0" name=""/>
        <dsp:cNvSpPr/>
      </dsp:nvSpPr>
      <dsp:spPr>
        <a:xfrm>
          <a:off x="4337505" y="111198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E8770-1A51-4319-8541-B78175B8361D}">
      <dsp:nvSpPr>
        <dsp:cNvPr id="0" name=""/>
        <dsp:cNvSpPr/>
      </dsp:nvSpPr>
      <dsp:spPr>
        <a:xfrm>
          <a:off x="3517661" y="1816751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/>
            <a:t>Feedback of performance</a:t>
          </a:r>
          <a:endParaRPr lang="en-US" sz="2400" kern="1200"/>
        </a:p>
      </dsp:txBody>
      <dsp:txXfrm>
        <a:off x="3517661" y="1816751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25B8-81EE-46A8-B1D4-36F4274AE9FD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B96D8-1265-4698-8EE6-BCD4D4BEAB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BC024797-0AD5-907A-9E92-7C8B47C432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0CE1D72B-684F-BE1D-B4C4-63FCC34E5CC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8F74F662-0A12-F84C-CF45-F28A0C4C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1"/>
            <a:fld id="{B1E2628E-D730-43DA-9645-0C4EA583A0E6}" type="slidenum">
              <a:rPr lang="en-GB" altLang="en-US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3</a:t>
            </a:fld>
            <a:endParaRPr lang="en-GB" altLang="en-US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9D863F79-C736-8BD7-5DAE-6CD8BD1B8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ECE130CA-432C-7D37-6FAD-EB916E4069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2300" y="4510088"/>
            <a:ext cx="5500688" cy="4192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4FFE082A-969B-57A1-6444-BA709CFBE238}"/>
              </a:ext>
            </a:extLst>
          </p:cNvPr>
          <p:cNvSpPr txBox="1">
            <a:spLocks noGrp="1"/>
          </p:cNvSpPr>
          <p:nvPr/>
        </p:nvSpPr>
        <p:spPr bwMode="auto">
          <a:xfrm>
            <a:off x="3894138" y="8848725"/>
            <a:ext cx="29813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2" tIns="46261" rIns="92522" bIns="4626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B84EF-0E16-416F-99E2-5CA3ECA43CA7}" type="slidenum"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96D8-1265-4698-8EE6-BCD4D4BEAB0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53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xmlns="" id="{385CA8FD-D3C8-8B7B-F53A-129D79D441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xmlns="" id="{D55927AC-25CA-C3E6-E14E-5E3D5A5FE8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xmlns="" id="{FB5C17C4-64ED-3515-C78B-38DB1A718C73}"/>
              </a:ext>
            </a:extLst>
          </p:cNvPr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67F479-BC3D-46D3-88A7-241E9EF45DA4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DE7878C5-136C-41FD-1251-1C391B793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5C89A20D-883E-FB5B-2F2F-4FBD99D86C6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0DA23230-E04F-EA31-871A-7B5011EF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hangingPunct="1"/>
            <a:fld id="{AE2CDBF6-3B7D-40C3-8395-733D5DC27FB5}" type="slidenum">
              <a:rPr lang="en-GB" altLang="en-US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4</a:t>
            </a:fld>
            <a:endParaRPr lang="en-GB" altLang="en-US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7AF329-4341-B40B-5672-CA4836C2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F44B26C9-1584-64CF-95C1-12AEB19CF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8B2BFAC5-2DEC-A73D-1078-4309AEA772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B4A80173-FE41-6FFF-CA5C-B589A5247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049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875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701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B2CB32-8BF5-4552-AED1-789DD8E0F518}" type="slidenum">
              <a:rPr lang="en-GB" altLang="en-US" sz="1300"/>
              <a:pPr>
                <a:spcBef>
                  <a:spcPct val="0"/>
                </a:spcBef>
              </a:pPr>
              <a:t>6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42520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0BF10D94-66EA-E93F-8A3A-D21110C385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F2AE4075-F877-CCCF-9A8A-E2ED3348C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250311FC-ED96-9AC9-0E64-F39B38D68C4B}"/>
              </a:ext>
            </a:extLst>
          </p:cNvPr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B7AF60-1671-41BD-8770-0AA21739F088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B96D8-1265-4698-8EE6-BCD4D4BEAB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0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2AA48552-6D3D-5638-A655-DBC5EA419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E9F233AA-5112-E666-E4DB-05FC288FD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E5D6A7AC-0D4E-B637-EA0D-F723BEFC7B51}"/>
              </a:ext>
            </a:extLst>
          </p:cNvPr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8C1020-77A7-4954-993F-AF5A4DC3A547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xmlns="" id="{3D03A921-3ACF-CF73-9CB4-21ED6A3FB0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xmlns="" id="{1B88BEAA-DDEA-EE9E-6208-8B9EB4263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xmlns="" id="{342E482A-504E-1809-81D5-F70D3EED7469}"/>
              </a:ext>
            </a:extLst>
          </p:cNvPr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60AFA-B084-4501-AA76-94F93F72F526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xmlns="" id="{826D355C-27B2-A708-6E28-598F1ACCF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xmlns="" id="{7EF421DC-032A-6D3F-70D3-309F216AD4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xmlns="" id="{05C66711-663C-4352-352E-CE0845A7C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049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875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7011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7973F0-BF23-4600-B2D4-B2D767C3A22F}" type="slidenum">
              <a:rPr lang="en-GB" altLang="en-US" sz="1300"/>
              <a:pPr>
                <a:spcBef>
                  <a:spcPct val="0"/>
                </a:spcBef>
              </a:pPr>
              <a:t>17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0EFD86CC-5CC5-1222-97C8-AF6035B8C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7193B851-C9A8-B95B-DD16-ADB94D3AD9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E3917335-02F8-2020-CBD8-44CD51F4CFF5}"/>
              </a:ext>
            </a:extLst>
          </p:cNvPr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CBE0DC-F9FE-4237-889E-97AF1AFFC3C1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923AA-9401-390D-A5AC-0F2D5EA77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3065E-E58F-1994-4A33-355114044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47D80-1F77-07E1-F0A2-7CC07277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17F006-AD29-0B33-C58C-C6B290F6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327FA8-7727-B5E1-935B-C7A0918F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3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8EBA9-6591-BAE3-5122-7E911C08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9FF0CE-4BF8-C352-8EDF-408A9097C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F287E4-783F-C1F0-CA82-45754A01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E4669D-9F61-DA52-5BE4-E1BA53CE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F22385-1841-7C9F-70E0-F025392D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0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353D0B-7230-5993-1F94-24D2BF11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62A2A5-D5A2-D3C3-0E40-578197CB7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E6C8B-84BC-E148-5487-831C570E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0ACACC-345C-8F9E-9B24-27EF37EE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9EF97-9B93-7323-1FE9-FCC8DBFD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4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1F71C-2190-8387-5BE9-E316F99F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E284E-972F-6F1B-D3C7-A61B6C186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48C348-CFF4-7D12-BB63-F41D0793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A1F2F1-8E26-6388-78E9-7ABD58A5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52341F-C4BC-A4AF-61E4-D6A67826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9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4EF8B-D41A-CC42-2500-A59EDA77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5CD3F1-5250-67EF-B716-FB0E61A24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3BAD32-87FC-856E-3740-80378954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0F8404-2844-4A99-E316-53479352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AB390-7D59-6742-D11F-142A0EE4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6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ACF38-0E89-3C37-156F-74719A65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3B708-E1A8-412E-CE1B-2D04EFB46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448684-48BD-B096-00BA-BBB8C1D0C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751E1B-BBCA-B2AD-E27D-ECDF245D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5451DF-94E5-3D97-C1C2-444F83B2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5871DE-CFB5-7BC5-F403-3C289512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BAB5B-E3B8-1F6D-BDA0-E92089FF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AC581F-9A5C-781D-D1DA-692367AF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EF2846-723D-25A5-3B5B-B47C2FF5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DB5BF-B34B-75E1-05B1-B53DA68F5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55F689-A913-CA93-1CDE-59C2B27FB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000259-349B-6B9D-3563-4ADBC39F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C28E8C-09E7-FC7E-7C89-7212DA14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B7D390-19E3-C05D-C730-9BFFE417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1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F6DA5-0352-B405-E64D-A16421B7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B48FFA-F186-3578-CD79-0483149E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81B5FF-BD89-2C5E-2161-F2893EE4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8E6347-96E8-70A0-645E-B612820B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7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330931-1C44-0B3F-91CA-9D1EDF56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D42EED-80EF-1567-A216-BC69815B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CF0C5D-ABD7-1EEF-836C-4295A060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994C8-B34A-49F9-5A6F-6F9F0EA4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DD874-1069-A22C-D113-BE1ADE42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84BBB2-E6FF-FC59-CEBA-35C921DA4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6EE799-9278-0E64-7A94-7CD4E575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7DF075-D8DE-9014-0DDD-B664DCEF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A4F3E3-207A-278B-FA03-5A0DDA35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7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CBBEF-255F-57A1-B0BD-0B6BC390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6ED724-1E66-2BAF-F1B1-9268299FC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468967-EAB8-0443-8353-C2731D78C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4A2E4C-B619-D00F-977C-1610C266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6B1D5-B82A-C276-1573-EC9E9CE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FE5C-BE15-A58A-7CA7-F9F60EF5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1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9CC4F0-135A-5CB7-791A-B444D47E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3596A-B6A1-DBC6-E460-7581B683D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FE2BD-556D-3321-D3FC-574B84EB5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5A62F-1FA5-4D59-9E9C-7A95EC6AAF4A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D36EBC-62DC-3CEA-4ED1-F6A06126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E79C69-AE0A-7ECE-9A9C-B6835FCCE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A52DD-5897-4F5E-A926-509E65861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G"/><Relationship Id="rId7" Type="http://schemas.openxmlformats.org/officeDocument/2006/relationships/image" Target="../media/image49.jpe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56608-F219-3BD5-5F6F-DFC2D66E7D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00200" y="2527452"/>
            <a:ext cx="9445752" cy="728016"/>
          </a:xfrm>
          <a:ln w="9528">
            <a:solidFill>
              <a:srgbClr val="009999"/>
            </a:solidFill>
            <a:prstDash val="solid"/>
          </a:ln>
        </p:spPr>
        <p:txBody>
          <a:bodyPr>
            <a:normAutofit/>
          </a:bodyPr>
          <a:lstStyle/>
          <a:p>
            <a:pPr lvl="0"/>
            <a:r>
              <a:rPr lang="en-US" sz="405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Day Surgery Experiences from the UK</a:t>
            </a:r>
            <a:endParaRPr lang="en-GB" sz="4050" b="1" dirty="0">
              <a:solidFill>
                <a:schemeClr val="tx2">
                  <a:lumMod val="90000"/>
                  <a:lumOff val="1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8ADC4E24-1357-8C47-6345-8AA9665D0C44}"/>
              </a:ext>
            </a:extLst>
          </p:cNvPr>
          <p:cNvSpPr txBox="1"/>
          <p:nvPr/>
        </p:nvSpPr>
        <p:spPr>
          <a:xfrm>
            <a:off x="2687645" y="662820"/>
            <a:ext cx="6983399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222222"/>
                </a:solidFill>
                <a:latin typeface="Calibri"/>
              </a:rPr>
              <a:t>Masterclass in Ambulatory Surgery</a:t>
            </a:r>
            <a:endParaRPr lang="en-US" sz="2400" b="1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952F54E-696A-D2EA-D617-B649494885E8}"/>
              </a:ext>
            </a:extLst>
          </p:cNvPr>
          <p:cNvSpPr/>
          <p:nvPr/>
        </p:nvSpPr>
        <p:spPr>
          <a:xfrm>
            <a:off x="4239725" y="4789604"/>
            <a:ext cx="3712550" cy="9002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 Ian Jackson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Doug McWhinnie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http://www.iaas-med.com/images/IAASlogo200.jpg">
            <a:extLst>
              <a:ext uri="{FF2B5EF4-FFF2-40B4-BE49-F238E27FC236}">
                <a16:creationId xmlns:a16="http://schemas.microsoft.com/office/drawing/2014/main" xmlns="" id="{9E2D125F-A629-B94F-6F02-EC1A23BC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8781" y="4502779"/>
            <a:ext cx="1502828" cy="1523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38DFA547-C1CF-BEFF-D9D4-871BEAB5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963" y="4584962"/>
            <a:ext cx="2014538" cy="5143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5D48FA5-6958-C841-6248-CF5C2647B384}"/>
              </a:ext>
            </a:extLst>
          </p:cNvPr>
          <p:cNvSpPr/>
          <p:nvPr/>
        </p:nvSpPr>
        <p:spPr>
          <a:xfrm>
            <a:off x="8849963" y="5378227"/>
            <a:ext cx="2014538" cy="392415"/>
          </a:xfrm>
          <a:prstGeom prst="rect">
            <a:avLst/>
          </a:prstGeom>
          <a:noFill/>
          <a:ln w="28575" cap="flat">
            <a:solidFill>
              <a:srgbClr val="009999"/>
            </a:solidFill>
            <a:prstDash val="solid"/>
            <a:miter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dirty="0">
                <a:solidFill>
                  <a:srgbClr val="000000"/>
                </a:solidFill>
                <a:latin typeface="Calibri"/>
              </a:rPr>
              <a:t>April 3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xmlns="" id="{B2FB4495-0E58-56BB-CC97-0A0DDE803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altLang="en-US" sz="4000"/>
              <a:t>R</a:t>
            </a:r>
            <a:r>
              <a:rPr lang="en-GB" altLang="en-US" sz="4000"/>
              <a:t>oyal College of Surgeons</a:t>
            </a:r>
          </a:p>
        </p:txBody>
      </p:sp>
      <p:pic>
        <p:nvPicPr>
          <p:cNvPr id="5" name="Content Placeholder 3" descr="Royal_College_of_Surgeons_of_England_1.jpg">
            <a:extLst>
              <a:ext uri="{FF2B5EF4-FFF2-40B4-BE49-F238E27FC236}">
                <a16:creationId xmlns:a16="http://schemas.microsoft.com/office/drawing/2014/main" xmlns="" id="{86D9A386-4AC9-D08E-1533-FD4FD5BF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413" y="1371600"/>
            <a:ext cx="3813175" cy="2960688"/>
          </a:xfrm>
          <a:ln>
            <a:solidFill>
              <a:schemeClr val="accent6"/>
            </a:solidFill>
          </a:ln>
        </p:spPr>
      </p:pic>
      <p:pic>
        <p:nvPicPr>
          <p:cNvPr id="13316" name="Picture 5" descr="C:\Users\Doug\Pictures\rcs-coat-of-arms_v_std.jpg">
            <a:extLst>
              <a:ext uri="{FF2B5EF4-FFF2-40B4-BE49-F238E27FC236}">
                <a16:creationId xmlns:a16="http://schemas.microsoft.com/office/drawing/2014/main" xmlns="" id="{859C58FD-BC55-EE2F-66A2-40D2BD5A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9538"/>
            <a:ext cx="2273300" cy="2952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rcs.jpg">
            <a:extLst>
              <a:ext uri="{FF2B5EF4-FFF2-40B4-BE49-F238E27FC236}">
                <a16:creationId xmlns:a16="http://schemas.microsoft.com/office/drawing/2014/main" xmlns="" id="{AC877EAB-5340-9027-F97C-797B47CF3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366838"/>
            <a:ext cx="2179637" cy="2970212"/>
          </a:xfrm>
          <a:prstGeom prst="rect">
            <a:avLst/>
          </a:prstGeom>
          <a:noFill/>
          <a:ln w="952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EE9C8AF0-3BE8-1341-C6CB-413C174992A5}"/>
              </a:ext>
            </a:extLst>
          </p:cNvPr>
          <p:cNvSpPr>
            <a:spLocks/>
          </p:cNvSpPr>
          <p:nvPr/>
        </p:nvSpPr>
        <p:spPr bwMode="auto">
          <a:xfrm>
            <a:off x="2967831" y="4986830"/>
            <a:ext cx="7154862" cy="914400"/>
          </a:xfrm>
          <a:custGeom>
            <a:avLst/>
            <a:gdLst>
              <a:gd name="T0" fmla="*/ 3576091 w 7155399"/>
              <a:gd name="T1" fmla="*/ 0 h 914400"/>
              <a:gd name="T2" fmla="*/ 7152177 w 7155399"/>
              <a:gd name="T3" fmla="*/ 457200 h 914400"/>
              <a:gd name="T4" fmla="*/ 3576091 w 7155399"/>
              <a:gd name="T5" fmla="*/ 914400 h 914400"/>
              <a:gd name="T6" fmla="*/ 0 w 7155399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7155399"/>
              <a:gd name="T13" fmla="*/ 44638 h 914400"/>
              <a:gd name="T14" fmla="*/ 7110761 w 7155399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5399" h="914400">
                <a:moveTo>
                  <a:pt x="152400" y="0"/>
                </a:moveTo>
                <a:lnTo>
                  <a:pt x="152400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lnTo>
                  <a:pt x="0" y="761999"/>
                </a:lnTo>
                <a:cubicBezTo>
                  <a:pt x="0" y="846168"/>
                  <a:pt x="68231" y="914399"/>
                  <a:pt x="152399" y="914399"/>
                </a:cubicBezTo>
                <a:lnTo>
                  <a:pt x="7002999" y="914400"/>
                </a:lnTo>
                <a:lnTo>
                  <a:pt x="7002999" y="914399"/>
                </a:lnTo>
                <a:cubicBezTo>
                  <a:pt x="7087167" y="914399"/>
                  <a:pt x="7155399" y="846168"/>
                  <a:pt x="7155399" y="762000"/>
                </a:cubicBezTo>
                <a:lnTo>
                  <a:pt x="7155399" y="152400"/>
                </a:lnTo>
                <a:cubicBezTo>
                  <a:pt x="7155399" y="68231"/>
                  <a:pt x="7087167" y="0"/>
                  <a:pt x="7002999" y="0"/>
                </a:cubicBezTo>
                <a:lnTo>
                  <a:pt x="152400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Published 1985 (revised 1992)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50% elective Surgery as Day Case achievable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48353B82-303E-41F8-AC2B-0CA684EE59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6765" y="1774110"/>
            <a:ext cx="9937028" cy="3855872"/>
          </a:xfrm>
        </p:spPr>
        <p:txBody>
          <a:bodyPr>
            <a:normAutofit/>
          </a:bodyPr>
          <a:lstStyle/>
          <a:p>
            <a:pPr marL="0" indent="0">
              <a:defRPr/>
            </a:pPr>
            <a:endParaRPr lang="en-GB" altLang="en-US" sz="2400" dirty="0"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1989 Management and Utilisation of Operating Departments </a:t>
            </a:r>
            <a:r>
              <a:rPr lang="en-GB" altLang="en-US" sz="2000" i="1" dirty="0">
                <a:ea typeface="MS PGothic" panose="020B0600070205080204" pitchFamily="34" charset="-128"/>
              </a:rPr>
              <a:t>NHSME VFM Unit</a:t>
            </a:r>
          </a:p>
          <a:p>
            <a:pPr marL="0" indent="0">
              <a:buNone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1990 A Short Cut to Better Services </a:t>
            </a:r>
            <a:r>
              <a:rPr lang="en-GB" altLang="en-US" sz="2000" i="1" dirty="0">
                <a:ea typeface="MS PGothic" panose="020B0600070205080204" pitchFamily="34" charset="-128"/>
              </a:rPr>
              <a:t>Audit  Commission</a:t>
            </a:r>
          </a:p>
          <a:p>
            <a:pPr marL="0" indent="0">
              <a:buNone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1990 Basket of Procedures </a:t>
            </a:r>
            <a:r>
              <a:rPr lang="en-GB" altLang="en-US" sz="2400" i="1" dirty="0">
                <a:ea typeface="MS PGothic" panose="020B0600070205080204" pitchFamily="34" charset="-128"/>
              </a:rPr>
              <a:t>Audit  Commission</a:t>
            </a:r>
            <a:endParaRPr lang="en-GB" sz="1600" dirty="0"/>
          </a:p>
          <a:p>
            <a:pPr marL="0" indent="0" eaLnBrk="1" hangingPunct="1">
              <a:buNone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1991 Day Surgery – Making it Happen  </a:t>
            </a:r>
            <a:r>
              <a:rPr lang="en-GB" altLang="en-US" sz="1800" i="1" dirty="0">
                <a:ea typeface="MS PGothic" panose="020B0600070205080204" pitchFamily="34" charset="-128"/>
              </a:rPr>
              <a:t>NHSME VFM Unit</a:t>
            </a:r>
          </a:p>
          <a:p>
            <a:pPr marL="0" indent="0" eaLnBrk="1" hangingPunct="1">
              <a:buNone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1991 Measuring Quality: The Patient’s View of Day Surgery </a:t>
            </a:r>
            <a:r>
              <a:rPr lang="en-GB" altLang="en-US" sz="2000" i="1" dirty="0">
                <a:ea typeface="MS PGothic" panose="020B0600070205080204" pitchFamily="34" charset="-128"/>
              </a:rPr>
              <a:t>Audit Commission</a:t>
            </a:r>
          </a:p>
          <a:p>
            <a:pPr marL="0" indent="0" eaLnBrk="1" hangingPunct="1">
              <a:buNone/>
              <a:defRPr/>
            </a:pPr>
            <a:r>
              <a:rPr lang="en-GB" altLang="en-US" sz="2400" dirty="0">
                <a:ea typeface="MS PGothic" panose="020B0600070205080204" pitchFamily="34" charset="-128"/>
              </a:rPr>
              <a:t>1993 Day Surgery – Report by the Day Surgery Taskforce </a:t>
            </a:r>
            <a:r>
              <a:rPr lang="en-GB" altLang="en-US" sz="2000" i="1" dirty="0">
                <a:ea typeface="MS PGothic" panose="020B0600070205080204" pitchFamily="34" charset="-128"/>
              </a:rPr>
              <a:t>NHS Executive</a:t>
            </a:r>
            <a:endParaRPr lang="en-GB" altLang="en-US" sz="2400" i="1" dirty="0"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endParaRPr lang="en-GB" altLang="en-US" sz="2000" i="1" dirty="0">
              <a:ea typeface="MS PGothic" panose="020B0600070205080204" pitchFamily="34" charset="-128"/>
            </a:endParaRPr>
          </a:p>
          <a:p>
            <a:pPr marL="609600" indent="-609600"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xmlns="" id="{1CAFBD1F-494C-E9F4-AB1D-29094297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6" y="5753101"/>
            <a:ext cx="9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xmlns="" id="{AB1A8197-DFA5-0708-1A9A-27568C128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729" y="2583897"/>
            <a:ext cx="1532807" cy="2032976"/>
          </a:xfrm>
          <a:prstGeom prst="rect">
            <a:avLst/>
          </a:prstGeom>
          <a:noFill/>
          <a:ln w="952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0">
            <a:extLst>
              <a:ext uri="{FF2B5EF4-FFF2-40B4-BE49-F238E27FC236}">
                <a16:creationId xmlns:a16="http://schemas.microsoft.com/office/drawing/2014/main" xmlns="" id="{6EAAD6DA-9DC6-04C2-6ECA-44ABC5350E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499" y="2933432"/>
            <a:ext cx="9365844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xmlns="" id="{CBDD7A63-A3F5-9EE7-B216-A20FD5AD6A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499" y="3429000"/>
            <a:ext cx="9365844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xmlns="" id="{6E6D51EB-6E93-E4D5-EDF2-FE0CD9BADA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499" y="3827703"/>
            <a:ext cx="9365844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xmlns="" id="{EC2DE0CD-C2CF-BB16-933C-EA350A5138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499" y="4733476"/>
            <a:ext cx="9365844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C8AC703-F6C4-8488-5F06-60AD523D6B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499" y="4273400"/>
            <a:ext cx="9365844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xmlns="" id="{2AE61783-3F91-98F6-7EAE-E19810D43DAC}"/>
              </a:ext>
            </a:extLst>
          </p:cNvPr>
          <p:cNvSpPr>
            <a:spLocks/>
          </p:cNvSpPr>
          <p:nvPr/>
        </p:nvSpPr>
        <p:spPr bwMode="auto">
          <a:xfrm>
            <a:off x="2687907" y="629445"/>
            <a:ext cx="6816185" cy="1144665"/>
          </a:xfrm>
          <a:custGeom>
            <a:avLst/>
            <a:gdLst>
              <a:gd name="T0" fmla="*/ 3695978 w 7395100"/>
              <a:gd name="T1" fmla="*/ 0 h 646115"/>
              <a:gd name="T2" fmla="*/ 7391950 w 7395100"/>
              <a:gd name="T3" fmla="*/ 323051 h 646115"/>
              <a:gd name="T4" fmla="*/ 3695978 w 7395100"/>
              <a:gd name="T5" fmla="*/ 646097 h 646115"/>
              <a:gd name="T6" fmla="*/ 0 w 7395100"/>
              <a:gd name="T7" fmla="*/ 323051 h 64611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1541 w 7395100"/>
              <a:gd name="T13" fmla="*/ 31541 h 646115"/>
              <a:gd name="T14" fmla="*/ 7363559 w 7395100"/>
              <a:gd name="T15" fmla="*/ 614574 h 646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5100" h="646115">
                <a:moveTo>
                  <a:pt x="107686" y="0"/>
                </a:moveTo>
                <a:lnTo>
                  <a:pt x="107686" y="0"/>
                </a:lnTo>
                <a:cubicBezTo>
                  <a:pt x="48212" y="0"/>
                  <a:pt x="0" y="48212"/>
                  <a:pt x="0" y="107685"/>
                </a:cubicBezTo>
                <a:lnTo>
                  <a:pt x="0" y="538429"/>
                </a:lnTo>
                <a:lnTo>
                  <a:pt x="0" y="538428"/>
                </a:lnTo>
                <a:cubicBezTo>
                  <a:pt x="0" y="597902"/>
                  <a:pt x="48212" y="646114"/>
                  <a:pt x="107685" y="646114"/>
                </a:cubicBezTo>
                <a:lnTo>
                  <a:pt x="7287414" y="646115"/>
                </a:lnTo>
                <a:lnTo>
                  <a:pt x="7287414" y="646114"/>
                </a:lnTo>
                <a:cubicBezTo>
                  <a:pt x="7346887" y="646114"/>
                  <a:pt x="7395100" y="597902"/>
                  <a:pt x="7395100" y="538429"/>
                </a:cubicBezTo>
                <a:lnTo>
                  <a:pt x="7395100" y="107686"/>
                </a:lnTo>
                <a:cubicBezTo>
                  <a:pt x="7395100" y="48212"/>
                  <a:pt x="7346887" y="0"/>
                  <a:pt x="7287414" y="0"/>
                </a:cubicBezTo>
                <a:lnTo>
                  <a:pt x="107686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Timeline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Stafford London, St James's: Hotel Review | London | Travel | Luxury  London">
            <a:extLst>
              <a:ext uri="{FF2B5EF4-FFF2-40B4-BE49-F238E27FC236}">
                <a16:creationId xmlns:a16="http://schemas.microsoft.com/office/drawing/2014/main" xmlns="" id="{04A8D5D8-6FF2-E964-3D2D-67374577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484313"/>
            <a:ext cx="47815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5">
            <a:extLst>
              <a:ext uri="{FF2B5EF4-FFF2-40B4-BE49-F238E27FC236}">
                <a16:creationId xmlns:a16="http://schemas.microsoft.com/office/drawing/2014/main" xmlns="" id="{8A37043F-3A22-A0E8-01B1-D3F715F74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Paul Jarrett          Kingston</a:t>
            </a:r>
          </a:p>
          <a:p>
            <a:pPr hangingPunct="1"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Tom Ogg              Cambridge</a:t>
            </a:r>
          </a:p>
          <a:p>
            <a:pPr hangingPunct="1"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Jean Millar          Oxford</a:t>
            </a:r>
          </a:p>
          <a:p>
            <a:pPr hangingPunct="1"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Tony Davenport  Northwick Park</a:t>
            </a:r>
          </a:p>
          <a:p>
            <a:pPr hangingPunct="1"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Peter Simpson     Liverpool</a:t>
            </a:r>
          </a:p>
          <a:p>
            <a:pPr hangingPunct="1"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Sarah Penn          Barnet</a:t>
            </a:r>
          </a:p>
          <a:p>
            <a:pPr hangingPunct="1"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Chris Ward          Charing Cross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xmlns="" id="{57A98E9A-12CB-A594-2EC7-8B99C6B6B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338138"/>
            <a:ext cx="12499975" cy="842962"/>
          </a:xfrm>
        </p:spPr>
        <p:txBody>
          <a:bodyPr/>
          <a:lstStyle/>
          <a:p>
            <a:r>
              <a:rPr lang="en-US" altLang="en-US" sz="4000"/>
              <a:t>Formation of the British Association of Day Surgery 1989</a:t>
            </a:r>
            <a:endParaRPr lang="en-GB" altLang="en-US" sz="4000"/>
          </a:p>
        </p:txBody>
      </p:sp>
      <p:cxnSp>
        <p:nvCxnSpPr>
          <p:cNvPr id="14342" name="Straight Connector 5">
            <a:extLst>
              <a:ext uri="{FF2B5EF4-FFF2-40B4-BE49-F238E27FC236}">
                <a16:creationId xmlns:a16="http://schemas.microsoft.com/office/drawing/2014/main" xmlns="" id="{70D60707-B720-147C-DF5F-59DF0158F3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2281238"/>
            <a:ext cx="4643437" cy="0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9">
            <a:extLst>
              <a:ext uri="{FF2B5EF4-FFF2-40B4-BE49-F238E27FC236}">
                <a16:creationId xmlns:a16="http://schemas.microsoft.com/office/drawing/2014/main" xmlns="" id="{942B5D0B-D02F-A6C7-279C-B39D8ED087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4910138"/>
            <a:ext cx="4643437" cy="0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10">
            <a:extLst>
              <a:ext uri="{FF2B5EF4-FFF2-40B4-BE49-F238E27FC236}">
                <a16:creationId xmlns:a16="http://schemas.microsoft.com/office/drawing/2014/main" xmlns="" id="{721352EB-26ED-28C4-C696-D1C57A6CAD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5383213"/>
            <a:ext cx="4643437" cy="0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11">
            <a:extLst>
              <a:ext uri="{FF2B5EF4-FFF2-40B4-BE49-F238E27FC236}">
                <a16:creationId xmlns:a16="http://schemas.microsoft.com/office/drawing/2014/main" xmlns="" id="{0357AA09-08EB-F914-9E9D-027253656F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2828925"/>
            <a:ext cx="4643437" cy="0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Connector 12">
            <a:extLst>
              <a:ext uri="{FF2B5EF4-FFF2-40B4-BE49-F238E27FC236}">
                <a16:creationId xmlns:a16="http://schemas.microsoft.com/office/drawing/2014/main" xmlns="" id="{956C638A-D15A-DA18-3A0D-BD6840BC68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3321050"/>
            <a:ext cx="4643437" cy="0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Connector 13">
            <a:extLst>
              <a:ext uri="{FF2B5EF4-FFF2-40B4-BE49-F238E27FC236}">
                <a16:creationId xmlns:a16="http://schemas.microsoft.com/office/drawing/2014/main" xmlns="" id="{D064CCA0-E6D1-5B2D-DFB7-DACE637522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3857625"/>
            <a:ext cx="4643437" cy="0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Connector 14">
            <a:extLst>
              <a:ext uri="{FF2B5EF4-FFF2-40B4-BE49-F238E27FC236}">
                <a16:creationId xmlns:a16="http://schemas.microsoft.com/office/drawing/2014/main" xmlns="" id="{DAFBA5CD-80CA-AD00-B0F3-1DEBFFF0B0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0463" y="4364038"/>
            <a:ext cx="4643437" cy="0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A logo of a book with flames and text&#10;&#10;AI-generated content may be incorrect.">
            <a:extLst>
              <a:ext uri="{FF2B5EF4-FFF2-40B4-BE49-F238E27FC236}">
                <a16:creationId xmlns:a16="http://schemas.microsoft.com/office/drawing/2014/main" xmlns="" id="{0F07CBF6-6CC0-AD0B-A6B2-AB83756CB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67" y="4425132"/>
            <a:ext cx="2161642" cy="216895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oug\Pictures\South Mimms.png">
            <a:extLst>
              <a:ext uri="{FF2B5EF4-FFF2-40B4-BE49-F238E27FC236}">
                <a16:creationId xmlns:a16="http://schemas.microsoft.com/office/drawing/2014/main" xmlns="" id="{89AD809D-930A-0F5C-1F9D-CBC2B36DDA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275" y="3943350"/>
            <a:ext cx="3019425" cy="2303463"/>
          </a:xfrm>
        </p:spPr>
      </p:pic>
      <p:pic>
        <p:nvPicPr>
          <p:cNvPr id="15363" name="Picture 3" descr="C:\Users\Doug\Pictures\South Mimms 1.png">
            <a:extLst>
              <a:ext uri="{FF2B5EF4-FFF2-40B4-BE49-F238E27FC236}">
                <a16:creationId xmlns:a16="http://schemas.microsoft.com/office/drawing/2014/main" xmlns="" id="{597FB633-DBA4-EF31-D15F-1165EFC84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943350"/>
            <a:ext cx="1785938" cy="2303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C:\Users\Doug\Pictures\s mimms.JPG">
            <a:extLst>
              <a:ext uri="{FF2B5EF4-FFF2-40B4-BE49-F238E27FC236}">
                <a16:creationId xmlns:a16="http://schemas.microsoft.com/office/drawing/2014/main" xmlns="" id="{A5C191BE-6875-8B7B-E06A-7B6E8081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41325"/>
            <a:ext cx="5243513" cy="331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AutoShape 2" descr="Image result for British Association of Day surgery Logo">
            <a:extLst>
              <a:ext uri="{FF2B5EF4-FFF2-40B4-BE49-F238E27FC236}">
                <a16:creationId xmlns:a16="http://schemas.microsoft.com/office/drawing/2014/main" xmlns="" id="{D789B2F2-EC17-3168-B2DB-7527902480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13113"/>
            <a:ext cx="304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1F23DD2-52A0-2969-94FF-539DC7C11316}"/>
              </a:ext>
            </a:extLst>
          </p:cNvPr>
          <p:cNvSpPr/>
          <p:nvPr/>
        </p:nvSpPr>
        <p:spPr>
          <a:xfrm>
            <a:off x="7678738" y="957263"/>
            <a:ext cx="3798887" cy="2038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South Mimms Services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A logo of a book with flames and text&#10;&#10;AI-generated content may be incorrect.">
            <a:extLst>
              <a:ext uri="{FF2B5EF4-FFF2-40B4-BE49-F238E27FC236}">
                <a16:creationId xmlns:a16="http://schemas.microsoft.com/office/drawing/2014/main" xmlns="" id="{6FDC347C-379D-2E9B-9E07-4F7172216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0" y="3429000"/>
            <a:ext cx="2161642" cy="21689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C3A6BF79-AFDE-4A84-514C-C0DB6FDEB7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7424" y="1987423"/>
            <a:ext cx="4033838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2000" dirty="0"/>
              <a:t>Inguinal Hernia Repair</a:t>
            </a:r>
          </a:p>
          <a:p>
            <a:pPr marL="0" indent="0">
              <a:buNone/>
            </a:pPr>
            <a:r>
              <a:rPr lang="en-GB" altLang="en-US" sz="2000" dirty="0"/>
              <a:t>Excision Breast Lump</a:t>
            </a:r>
          </a:p>
          <a:p>
            <a:pPr marL="0" indent="0">
              <a:buNone/>
            </a:pPr>
            <a:r>
              <a:rPr lang="en-GB" altLang="en-US" sz="2000" dirty="0"/>
              <a:t>Anal Fissure Excision</a:t>
            </a:r>
          </a:p>
          <a:p>
            <a:pPr marL="0" indent="0">
              <a:buNone/>
            </a:pPr>
            <a:r>
              <a:rPr lang="en-GB" altLang="en-US" sz="2000" dirty="0"/>
              <a:t>Varicose Vein Surgery</a:t>
            </a:r>
          </a:p>
          <a:p>
            <a:pPr marL="0" indent="0">
              <a:buNone/>
            </a:pPr>
            <a:r>
              <a:rPr lang="en-GB" altLang="en-US" sz="2000" dirty="0"/>
              <a:t>Cystoscopy</a:t>
            </a:r>
          </a:p>
          <a:p>
            <a:pPr marL="0" indent="0">
              <a:buNone/>
            </a:pPr>
            <a:r>
              <a:rPr lang="en-GB" altLang="en-US" sz="2000" dirty="0"/>
              <a:t>Circumcision</a:t>
            </a:r>
          </a:p>
          <a:p>
            <a:pPr marL="0" indent="0">
              <a:buNone/>
            </a:pPr>
            <a:r>
              <a:rPr lang="en-GB" altLang="en-US" sz="2000" dirty="0"/>
              <a:t>Excision of Dupuytren’s Contracture </a:t>
            </a:r>
          </a:p>
          <a:p>
            <a:pPr marL="0" indent="0">
              <a:buNone/>
            </a:pPr>
            <a:r>
              <a:rPr lang="en-GB" altLang="en-US" sz="2000" dirty="0"/>
              <a:t>Carpal Tunnel</a:t>
            </a:r>
            <a:r>
              <a:rPr lang="en-GB" altLang="en-US" dirty="0"/>
              <a:t> </a:t>
            </a:r>
            <a:r>
              <a:rPr lang="en-GB" altLang="en-US" sz="2000" dirty="0"/>
              <a:t>Decompression</a:t>
            </a:r>
          </a:p>
          <a:p>
            <a:pPr marL="0" indent="0">
              <a:buNone/>
            </a:pPr>
            <a:r>
              <a:rPr lang="en-GB" altLang="en-US" sz="2000" dirty="0"/>
              <a:t>Arthroscopy</a:t>
            </a:r>
          </a:p>
          <a:p>
            <a:pPr marL="0" indent="0">
              <a:buNone/>
            </a:pPr>
            <a:r>
              <a:rPr lang="en-GB" altLang="en-US" sz="2000" dirty="0"/>
              <a:t>Excision of Ganglion</a:t>
            </a:r>
            <a:endParaRPr lang="en-GB" altLang="en-US" dirty="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xmlns="" id="{D19021F3-0112-07CF-F9FB-A05FE6E6B83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21262" y="1886839"/>
            <a:ext cx="4033837" cy="40655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/>
              <a:t>Cataract Extraction</a:t>
            </a:r>
          </a:p>
          <a:p>
            <a:pPr marL="0" indent="0">
              <a:buNone/>
            </a:pPr>
            <a:r>
              <a:rPr lang="en-GB" altLang="en-US" sz="2000" dirty="0"/>
              <a:t>Squint Correction</a:t>
            </a:r>
          </a:p>
          <a:p>
            <a:pPr marL="0" indent="0">
              <a:buNone/>
            </a:pPr>
            <a:r>
              <a:rPr lang="en-GB" altLang="en-US" sz="2000" dirty="0"/>
              <a:t>Myringotomy</a:t>
            </a:r>
          </a:p>
          <a:p>
            <a:pPr marL="0" indent="0">
              <a:buNone/>
            </a:pPr>
            <a:r>
              <a:rPr lang="en-GB" altLang="en-US" sz="2000" dirty="0"/>
              <a:t>Sub Mucus Resection</a:t>
            </a:r>
          </a:p>
          <a:p>
            <a:pPr marL="0" indent="0">
              <a:buNone/>
            </a:pPr>
            <a:r>
              <a:rPr lang="en-GB" altLang="en-US" sz="2000" dirty="0"/>
              <a:t>Reduction of Nasal Fractures</a:t>
            </a:r>
          </a:p>
          <a:p>
            <a:pPr marL="0" indent="0">
              <a:buNone/>
            </a:pPr>
            <a:r>
              <a:rPr lang="en-GB" altLang="en-US" sz="2000" dirty="0"/>
              <a:t>Bat Ear Correction</a:t>
            </a:r>
          </a:p>
          <a:p>
            <a:pPr marL="0" indent="0">
              <a:buNone/>
            </a:pPr>
            <a:r>
              <a:rPr lang="en-GB" altLang="en-US" sz="2000" dirty="0"/>
              <a:t>D&amp;C</a:t>
            </a:r>
          </a:p>
          <a:p>
            <a:pPr marL="0" indent="0">
              <a:buNone/>
            </a:pPr>
            <a:r>
              <a:rPr lang="en-GB" altLang="en-US" sz="2000" dirty="0"/>
              <a:t>Laparoscopy+/- Sterilisation</a:t>
            </a:r>
          </a:p>
          <a:p>
            <a:pPr marL="0" indent="0">
              <a:buNone/>
            </a:pPr>
            <a:r>
              <a:rPr lang="en-GB" altLang="en-US" sz="2000" dirty="0"/>
              <a:t>Termination of Pregnancy</a:t>
            </a:r>
          </a:p>
          <a:p>
            <a:pPr marL="0" indent="0">
              <a:buNone/>
            </a:pPr>
            <a:r>
              <a:rPr lang="en-GB" altLang="en-US" sz="2000" dirty="0"/>
              <a:t>Orchidopexy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D82A5EF-A155-64E3-76C7-2BBD73E6E07F}"/>
              </a:ext>
            </a:extLst>
          </p:cNvPr>
          <p:cNvSpPr>
            <a:spLocks/>
          </p:cNvSpPr>
          <p:nvPr/>
        </p:nvSpPr>
        <p:spPr bwMode="auto">
          <a:xfrm>
            <a:off x="1011936" y="351557"/>
            <a:ext cx="10168128" cy="1144665"/>
          </a:xfrm>
          <a:custGeom>
            <a:avLst/>
            <a:gdLst>
              <a:gd name="T0" fmla="*/ 3695978 w 7395100"/>
              <a:gd name="T1" fmla="*/ 0 h 646115"/>
              <a:gd name="T2" fmla="*/ 7391950 w 7395100"/>
              <a:gd name="T3" fmla="*/ 323051 h 646115"/>
              <a:gd name="T4" fmla="*/ 3695978 w 7395100"/>
              <a:gd name="T5" fmla="*/ 646097 h 646115"/>
              <a:gd name="T6" fmla="*/ 0 w 7395100"/>
              <a:gd name="T7" fmla="*/ 323051 h 64611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1541 w 7395100"/>
              <a:gd name="T13" fmla="*/ 31541 h 646115"/>
              <a:gd name="T14" fmla="*/ 7363559 w 7395100"/>
              <a:gd name="T15" fmla="*/ 614574 h 646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5100" h="646115">
                <a:moveTo>
                  <a:pt x="107686" y="0"/>
                </a:moveTo>
                <a:lnTo>
                  <a:pt x="107686" y="0"/>
                </a:lnTo>
                <a:cubicBezTo>
                  <a:pt x="48212" y="0"/>
                  <a:pt x="0" y="48212"/>
                  <a:pt x="0" y="107685"/>
                </a:cubicBezTo>
                <a:lnTo>
                  <a:pt x="0" y="538429"/>
                </a:lnTo>
                <a:lnTo>
                  <a:pt x="0" y="538428"/>
                </a:lnTo>
                <a:cubicBezTo>
                  <a:pt x="0" y="597902"/>
                  <a:pt x="48212" y="646114"/>
                  <a:pt x="107685" y="646114"/>
                </a:cubicBezTo>
                <a:lnTo>
                  <a:pt x="7287414" y="646115"/>
                </a:lnTo>
                <a:lnTo>
                  <a:pt x="7287414" y="646114"/>
                </a:lnTo>
                <a:cubicBezTo>
                  <a:pt x="7346887" y="646114"/>
                  <a:pt x="7395100" y="597902"/>
                  <a:pt x="7395100" y="538429"/>
                </a:cubicBezTo>
                <a:lnTo>
                  <a:pt x="7395100" y="107686"/>
                </a:lnTo>
                <a:cubicBezTo>
                  <a:pt x="7395100" y="48212"/>
                  <a:pt x="7346887" y="0"/>
                  <a:pt x="7287414" y="0"/>
                </a:cubicBezTo>
                <a:lnTo>
                  <a:pt x="107686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</a:rPr>
              <a:t>Audit Commission Basket of Procedures 1990</a:t>
            </a:r>
          </a:p>
        </p:txBody>
      </p:sp>
      <p:pic>
        <p:nvPicPr>
          <p:cNvPr id="9" name="Picture 2" descr="Audit Commission (United Kingdom) - Wikipedia">
            <a:extLst>
              <a:ext uri="{FF2B5EF4-FFF2-40B4-BE49-F238E27FC236}">
                <a16:creationId xmlns:a16="http://schemas.microsoft.com/office/drawing/2014/main" xmlns="" id="{C374710C-C5B8-E83C-621D-8C33B74C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39" y="5743889"/>
            <a:ext cx="2287207" cy="8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ads Glasgow">
            <a:extLst>
              <a:ext uri="{FF2B5EF4-FFF2-40B4-BE49-F238E27FC236}">
                <a16:creationId xmlns:a16="http://schemas.microsoft.com/office/drawing/2014/main" xmlns="" id="{B078D176-75F0-3FB8-D4CE-EB044BF27B4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908050"/>
            <a:ext cx="4119563" cy="5329238"/>
          </a:xfrm>
          <a:noFill/>
        </p:spPr>
      </p:pic>
      <p:pic>
        <p:nvPicPr>
          <p:cNvPr id="35843" name="Picture 3" descr="Bads Glasgow 001">
            <a:extLst>
              <a:ext uri="{FF2B5EF4-FFF2-40B4-BE49-F238E27FC236}">
                <a16:creationId xmlns:a16="http://schemas.microsoft.com/office/drawing/2014/main" xmlns="" id="{090CCB8B-15F2-27EA-5DB2-F9F42888978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951" y="800100"/>
            <a:ext cx="4062413" cy="52578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33C3425E-3D14-32C0-39B9-F7338888B24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4810" y="1406587"/>
            <a:ext cx="3810000" cy="5065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000" dirty="0"/>
              <a:t>Cataract Extraction</a:t>
            </a:r>
          </a:p>
          <a:p>
            <a:pPr marL="0" indent="0">
              <a:buNone/>
            </a:pPr>
            <a:r>
              <a:rPr lang="en-GB" altLang="en-US" sz="2000" dirty="0"/>
              <a:t>Excision Breast Lump</a:t>
            </a:r>
          </a:p>
          <a:p>
            <a:pPr marL="0" indent="0">
              <a:buNone/>
            </a:pPr>
            <a:r>
              <a:rPr lang="en-GB" altLang="en-US" sz="2000" dirty="0"/>
              <a:t>Carpal Tunnel Decompression</a:t>
            </a:r>
          </a:p>
          <a:p>
            <a:pPr marL="0" indent="0">
              <a:buNone/>
            </a:pPr>
            <a:r>
              <a:rPr lang="en-GB" altLang="en-US" sz="2000" dirty="0"/>
              <a:t>Bat Ears</a:t>
            </a:r>
          </a:p>
          <a:p>
            <a:pPr marL="0" indent="0">
              <a:buNone/>
            </a:pPr>
            <a:r>
              <a:rPr lang="en-GB" altLang="en-US" sz="2000" dirty="0"/>
              <a:t>R/O Metalwork</a:t>
            </a:r>
          </a:p>
          <a:p>
            <a:pPr marL="0" indent="0">
              <a:buNone/>
            </a:pPr>
            <a:r>
              <a:rPr lang="en-GB" altLang="en-US" sz="2000" dirty="0"/>
              <a:t>Bunion Operations</a:t>
            </a:r>
          </a:p>
          <a:p>
            <a:pPr marL="0" indent="0">
              <a:buNone/>
            </a:pPr>
            <a:r>
              <a:rPr lang="en-GB" altLang="en-US" sz="2000" dirty="0"/>
              <a:t>Laparoscopy</a:t>
            </a:r>
          </a:p>
          <a:p>
            <a:pPr marL="0" indent="0">
              <a:buNone/>
            </a:pPr>
            <a:r>
              <a:rPr lang="en-GB" altLang="en-US" sz="2000" dirty="0"/>
              <a:t>Tonsillectomy</a:t>
            </a:r>
          </a:p>
          <a:p>
            <a:pPr marL="0" indent="0">
              <a:buNone/>
            </a:pPr>
            <a:r>
              <a:rPr lang="en-GB" altLang="en-US" sz="2000" dirty="0"/>
              <a:t>TURBT</a:t>
            </a:r>
          </a:p>
          <a:p>
            <a:pPr marL="0" indent="0">
              <a:buNone/>
            </a:pPr>
            <a:r>
              <a:rPr lang="en-GB" altLang="en-US" sz="2000" dirty="0"/>
              <a:t>Squint Correction</a:t>
            </a:r>
          </a:p>
          <a:p>
            <a:pPr marL="0" indent="0">
              <a:buNone/>
            </a:pPr>
            <a:r>
              <a:rPr lang="en-GB" altLang="en-US" sz="2000" dirty="0"/>
              <a:t>Orchidopexy</a:t>
            </a:r>
          </a:p>
          <a:p>
            <a:pPr marL="0" indent="0">
              <a:buNone/>
            </a:pPr>
            <a:r>
              <a:rPr lang="en-GB" altLang="en-US" sz="2000" dirty="0"/>
              <a:t>Anal Fissure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7E0168BA-3961-BF21-FC40-DA6BE9707E0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04424" y="1362456"/>
            <a:ext cx="38100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000" dirty="0"/>
              <a:t>D&amp;C / Hysteroscopy</a:t>
            </a:r>
          </a:p>
          <a:p>
            <a:pPr marL="0" indent="0">
              <a:buNone/>
            </a:pPr>
            <a:r>
              <a:rPr lang="en-GB" altLang="en-US" sz="2000" dirty="0"/>
              <a:t>Nasal Fractures</a:t>
            </a:r>
          </a:p>
          <a:p>
            <a:pPr marL="0" indent="0">
              <a:buNone/>
            </a:pPr>
            <a:r>
              <a:rPr lang="en-GB" altLang="en-US" sz="2000" dirty="0"/>
              <a:t>Myringotomy</a:t>
            </a:r>
          </a:p>
          <a:p>
            <a:pPr marL="0" indent="0">
              <a:buNone/>
            </a:pPr>
            <a:r>
              <a:rPr lang="en-GB" altLang="en-US" sz="2000" dirty="0"/>
              <a:t>Laparoscopic Cholecystectomy</a:t>
            </a:r>
          </a:p>
          <a:p>
            <a:pPr marL="0" indent="0">
              <a:buNone/>
            </a:pPr>
            <a:r>
              <a:rPr lang="en-GB" altLang="en-US" sz="2000" dirty="0"/>
              <a:t>Excision of Ganglion</a:t>
            </a:r>
          </a:p>
          <a:p>
            <a:pPr marL="0" indent="0">
              <a:buNone/>
            </a:pPr>
            <a:r>
              <a:rPr lang="en-GB" altLang="en-US" sz="2000" dirty="0"/>
              <a:t>Hernia Repair</a:t>
            </a:r>
          </a:p>
          <a:p>
            <a:pPr marL="0" indent="0">
              <a:buNone/>
            </a:pPr>
            <a:r>
              <a:rPr lang="en-GB" altLang="en-US" sz="2000" dirty="0"/>
              <a:t>Varicose Veins</a:t>
            </a:r>
          </a:p>
          <a:p>
            <a:pPr marL="0" indent="0">
              <a:buNone/>
            </a:pPr>
            <a:r>
              <a:rPr lang="en-GB" altLang="en-US" sz="2000" dirty="0"/>
              <a:t>Dupuytren’s Contracture</a:t>
            </a:r>
          </a:p>
          <a:p>
            <a:pPr marL="0" indent="0">
              <a:buNone/>
            </a:pPr>
            <a:r>
              <a:rPr lang="en-GB" altLang="en-US" sz="2000" dirty="0"/>
              <a:t>Haemorrhoidectomy</a:t>
            </a:r>
          </a:p>
          <a:p>
            <a:pPr marL="0" indent="0">
              <a:buNone/>
            </a:pPr>
            <a:r>
              <a:rPr lang="en-GB" altLang="en-US" sz="2000" dirty="0"/>
              <a:t>Circumcision</a:t>
            </a:r>
          </a:p>
          <a:p>
            <a:pPr marL="0" indent="0">
              <a:buNone/>
            </a:pPr>
            <a:r>
              <a:rPr lang="en-GB" altLang="en-US" sz="2000" dirty="0"/>
              <a:t>Arthroscopy</a:t>
            </a:r>
          </a:p>
          <a:p>
            <a:pPr marL="0" indent="0">
              <a:buNone/>
            </a:pPr>
            <a:r>
              <a:rPr lang="en-GB" altLang="en-US" sz="2000" dirty="0"/>
              <a:t>SMR</a:t>
            </a:r>
          </a:p>
          <a:p>
            <a:pPr marL="0" indent="0">
              <a:buNone/>
            </a:pPr>
            <a:r>
              <a:rPr lang="en-GB" altLang="en-US" sz="2000" dirty="0"/>
              <a:t>Termination of pregnancy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FDEAA1B-064F-9F2D-6D8B-F192EA4C9AF7}"/>
              </a:ext>
            </a:extLst>
          </p:cNvPr>
          <p:cNvSpPr>
            <a:spLocks/>
          </p:cNvSpPr>
          <p:nvPr/>
        </p:nvSpPr>
        <p:spPr bwMode="auto">
          <a:xfrm>
            <a:off x="583978" y="191948"/>
            <a:ext cx="10808208" cy="1144665"/>
          </a:xfrm>
          <a:custGeom>
            <a:avLst/>
            <a:gdLst>
              <a:gd name="T0" fmla="*/ 3695978 w 7395100"/>
              <a:gd name="T1" fmla="*/ 0 h 646115"/>
              <a:gd name="T2" fmla="*/ 7391950 w 7395100"/>
              <a:gd name="T3" fmla="*/ 323051 h 646115"/>
              <a:gd name="T4" fmla="*/ 3695978 w 7395100"/>
              <a:gd name="T5" fmla="*/ 646097 h 646115"/>
              <a:gd name="T6" fmla="*/ 0 w 7395100"/>
              <a:gd name="T7" fmla="*/ 323051 h 64611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1541 w 7395100"/>
              <a:gd name="T13" fmla="*/ 31541 h 646115"/>
              <a:gd name="T14" fmla="*/ 7363559 w 7395100"/>
              <a:gd name="T15" fmla="*/ 614574 h 646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5100" h="646115">
                <a:moveTo>
                  <a:pt x="107686" y="0"/>
                </a:moveTo>
                <a:lnTo>
                  <a:pt x="107686" y="0"/>
                </a:lnTo>
                <a:cubicBezTo>
                  <a:pt x="48212" y="0"/>
                  <a:pt x="0" y="48212"/>
                  <a:pt x="0" y="107685"/>
                </a:cubicBezTo>
                <a:lnTo>
                  <a:pt x="0" y="538429"/>
                </a:lnTo>
                <a:lnTo>
                  <a:pt x="0" y="538428"/>
                </a:lnTo>
                <a:cubicBezTo>
                  <a:pt x="0" y="597902"/>
                  <a:pt x="48212" y="646114"/>
                  <a:pt x="107685" y="646114"/>
                </a:cubicBezTo>
                <a:lnTo>
                  <a:pt x="7287414" y="646115"/>
                </a:lnTo>
                <a:lnTo>
                  <a:pt x="7287414" y="646114"/>
                </a:lnTo>
                <a:cubicBezTo>
                  <a:pt x="7346887" y="646114"/>
                  <a:pt x="7395100" y="597902"/>
                  <a:pt x="7395100" y="538429"/>
                </a:cubicBezTo>
                <a:lnTo>
                  <a:pt x="7395100" y="107686"/>
                </a:lnTo>
                <a:cubicBezTo>
                  <a:pt x="7395100" y="48212"/>
                  <a:pt x="7346887" y="0"/>
                  <a:pt x="7287414" y="0"/>
                </a:cubicBezTo>
                <a:lnTo>
                  <a:pt x="107686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</a:rPr>
              <a:t>Audit Commission Basket of Procedures 2001</a:t>
            </a:r>
          </a:p>
        </p:txBody>
      </p:sp>
      <p:pic>
        <p:nvPicPr>
          <p:cNvPr id="3" name="Picture 2" descr="Audit Commission (United Kingdom) - Wikipedia">
            <a:extLst>
              <a:ext uri="{FF2B5EF4-FFF2-40B4-BE49-F238E27FC236}">
                <a16:creationId xmlns:a16="http://schemas.microsoft.com/office/drawing/2014/main" xmlns="" id="{16212331-B3D4-01ED-1192-15F6A865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03" y="5561009"/>
            <a:ext cx="2287207" cy="8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9F1FF886-79FF-EE27-1F9D-516630956442}"/>
              </a:ext>
            </a:extLst>
          </p:cNvPr>
          <p:cNvSpPr>
            <a:spLocks/>
          </p:cNvSpPr>
          <p:nvPr/>
        </p:nvSpPr>
        <p:spPr bwMode="auto">
          <a:xfrm>
            <a:off x="2662746" y="2514600"/>
            <a:ext cx="7154862" cy="914400"/>
          </a:xfrm>
          <a:custGeom>
            <a:avLst/>
            <a:gdLst>
              <a:gd name="T0" fmla="*/ 3576091 w 7155399"/>
              <a:gd name="T1" fmla="*/ 0 h 914400"/>
              <a:gd name="T2" fmla="*/ 7152177 w 7155399"/>
              <a:gd name="T3" fmla="*/ 457200 h 914400"/>
              <a:gd name="T4" fmla="*/ 3576091 w 7155399"/>
              <a:gd name="T5" fmla="*/ 914400 h 914400"/>
              <a:gd name="T6" fmla="*/ 0 w 7155399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7155399"/>
              <a:gd name="T13" fmla="*/ 44638 h 914400"/>
              <a:gd name="T14" fmla="*/ 7110761 w 7155399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5399" h="914400">
                <a:moveTo>
                  <a:pt x="152400" y="0"/>
                </a:moveTo>
                <a:lnTo>
                  <a:pt x="152400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lnTo>
                  <a:pt x="0" y="761999"/>
                </a:lnTo>
                <a:cubicBezTo>
                  <a:pt x="0" y="846168"/>
                  <a:pt x="68231" y="914399"/>
                  <a:pt x="152399" y="914399"/>
                </a:cubicBezTo>
                <a:lnTo>
                  <a:pt x="7002999" y="914400"/>
                </a:lnTo>
                <a:lnTo>
                  <a:pt x="7002999" y="914399"/>
                </a:lnTo>
                <a:cubicBezTo>
                  <a:pt x="7087167" y="914399"/>
                  <a:pt x="7155399" y="846168"/>
                  <a:pt x="7155399" y="762000"/>
                </a:cubicBezTo>
                <a:lnTo>
                  <a:pt x="7155399" y="152400"/>
                </a:lnTo>
                <a:cubicBezTo>
                  <a:pt x="7155399" y="68231"/>
                  <a:pt x="7087167" y="0"/>
                  <a:pt x="7002999" y="0"/>
                </a:cubicBezTo>
                <a:lnTo>
                  <a:pt x="152400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</a:rPr>
              <a:t>Government Initiatives </a:t>
            </a:r>
            <a:endParaRPr lang="en-GB" alt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543411E4-F8A0-132B-6750-3C68AF24F3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77961" y="312739"/>
            <a:ext cx="8219768" cy="108108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75% Of Elective Surgery To Be Performed On A Day Case Basis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xmlns="" id="{B8CE2F4F-48B4-4E8D-A0B7-BC71F9887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48" y="5753730"/>
            <a:ext cx="2633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  <a:ea typeface="MS PGothic" panose="020B0600070205080204" pitchFamily="34" charset="-128"/>
                <a:cs typeface="Arial" charset="0"/>
              </a:rPr>
              <a:t>White Paper, 2000</a:t>
            </a:r>
            <a:endParaRPr lang="en-US" sz="2400" dirty="0">
              <a:latin typeface="+mj-lt"/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4" name="Picture 3" descr="A blue circle with text&#10;&#10;Description automatically generated">
            <a:extLst>
              <a:ext uri="{FF2B5EF4-FFF2-40B4-BE49-F238E27FC236}">
                <a16:creationId xmlns:a16="http://schemas.microsoft.com/office/drawing/2014/main" xmlns="" id="{B1E11BED-EDB5-B98A-195D-B6E227533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48" y="2209352"/>
            <a:ext cx="2438759" cy="3368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A6DD1E-4FD6-24EF-E240-A16C42850DF9}"/>
              </a:ext>
            </a:extLst>
          </p:cNvPr>
          <p:cNvSpPr txBox="1"/>
          <p:nvPr/>
        </p:nvSpPr>
        <p:spPr>
          <a:xfrm>
            <a:off x="5911249" y="2473723"/>
            <a:ext cx="563089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800" dirty="0"/>
              <a:t>1967 - 40% Ministry of Health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1985 - 50% Royal College of Surgeons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1994 - 60% NHS Executive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2001 - 75% NHS Plan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502EF8C6-4408-6A23-45A0-790979DB0A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27738" y="5649913"/>
            <a:ext cx="2592387" cy="7191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altLang="en-US" sz="2400"/>
              <a:t>Alan Milburn</a:t>
            </a:r>
            <a:br>
              <a:rPr lang="en-GB" altLang="en-US" sz="2400"/>
            </a:br>
            <a:r>
              <a:rPr lang="en-GB" altLang="en-US" sz="2400"/>
              <a:t>NHS Plan (2002)  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xmlns="" id="{618206AC-D54B-4DE2-2521-CEF9FCE9F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36538"/>
            <a:ext cx="9267825" cy="4511675"/>
          </a:xfrm>
          <a:prstGeom prst="rect">
            <a:avLst/>
          </a:prstGeom>
          <a:noFill/>
          <a:ln w="952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7">
            <a:extLst>
              <a:ext uri="{FF2B5EF4-FFF2-40B4-BE49-F238E27FC236}">
                <a16:creationId xmlns:a16="http://schemas.microsoft.com/office/drawing/2014/main" xmlns="" id="{AB0EBF06-6DD6-198A-042D-2A8847F9F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3179763"/>
            <a:ext cx="2249488" cy="3181350"/>
          </a:xfrm>
          <a:prstGeom prst="rect">
            <a:avLst/>
          </a:prstGeom>
          <a:noFill/>
          <a:ln w="9525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: Rounded Corners 1">
            <a:extLst>
              <a:ext uri="{FF2B5EF4-FFF2-40B4-BE49-F238E27FC236}">
                <a16:creationId xmlns:a16="http://schemas.microsoft.com/office/drawing/2014/main" xmlns="" id="{F8098CD0-FA7F-01DF-CDAA-725E98F6D97D}"/>
              </a:ext>
            </a:extLst>
          </p:cNvPr>
          <p:cNvSpPr>
            <a:spLocks/>
          </p:cNvSpPr>
          <p:nvPr/>
        </p:nvSpPr>
        <p:spPr bwMode="auto">
          <a:xfrm>
            <a:off x="6329363" y="414338"/>
            <a:ext cx="4292283" cy="1815882"/>
          </a:xfrm>
          <a:custGeom>
            <a:avLst/>
            <a:gdLst>
              <a:gd name="T0" fmla="*/ 2113348 w 4225771"/>
              <a:gd name="T1" fmla="*/ 0 h 2117942"/>
              <a:gd name="T2" fmla="*/ 4226695 w 4225771"/>
              <a:gd name="T3" fmla="*/ 1063087 h 2117942"/>
              <a:gd name="T4" fmla="*/ 2113348 w 4225771"/>
              <a:gd name="T5" fmla="*/ 2126176 h 2117942"/>
              <a:gd name="T6" fmla="*/ 0 w 4225771"/>
              <a:gd name="T7" fmla="*/ 1063087 h 211794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03391 w 4225771"/>
              <a:gd name="T13" fmla="*/ 103391 h 2117942"/>
              <a:gd name="T14" fmla="*/ 4122380 w 4225771"/>
              <a:gd name="T15" fmla="*/ 2014551 h 21179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25771" h="2117942">
                <a:moveTo>
                  <a:pt x="352990" y="0"/>
                </a:moveTo>
                <a:lnTo>
                  <a:pt x="352990" y="0"/>
                </a:lnTo>
                <a:cubicBezTo>
                  <a:pt x="158039" y="0"/>
                  <a:pt x="0" y="158039"/>
                  <a:pt x="0" y="352989"/>
                </a:cubicBezTo>
                <a:lnTo>
                  <a:pt x="0" y="1764952"/>
                </a:lnTo>
                <a:lnTo>
                  <a:pt x="0" y="1764951"/>
                </a:lnTo>
                <a:cubicBezTo>
                  <a:pt x="0" y="1959902"/>
                  <a:pt x="158039" y="2117941"/>
                  <a:pt x="352989" y="2117941"/>
                </a:cubicBezTo>
                <a:lnTo>
                  <a:pt x="3872781" y="2117942"/>
                </a:lnTo>
                <a:lnTo>
                  <a:pt x="3872781" y="2117941"/>
                </a:lnTo>
                <a:cubicBezTo>
                  <a:pt x="4067731" y="2117941"/>
                  <a:pt x="4225771" y="1959902"/>
                  <a:pt x="4225771" y="1764952"/>
                </a:cubicBezTo>
                <a:lnTo>
                  <a:pt x="4225771" y="352990"/>
                </a:lnTo>
                <a:cubicBezTo>
                  <a:pt x="4225771" y="158039"/>
                  <a:pt x="4067731" y="0"/>
                  <a:pt x="3872781" y="0"/>
                </a:cubicBezTo>
                <a:lnTo>
                  <a:pt x="352990" y="0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1DA61FBD-7EB2-0399-093A-CBCB2E9D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14338"/>
            <a:ext cx="42922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Father of modern Day Surgery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1899-1908 reported on 8988 ops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performed at the Sick Children’s</a:t>
            </a:r>
            <a:r>
              <a:rPr lang="en-GB" altLang="en-US" sz="2000" dirty="0">
                <a:solidFill>
                  <a:srgbClr val="000000"/>
                </a:solidFill>
                <a:ea typeface="游ゴシック" panose="020B0400000000000000" pitchFamily="34" charset="-128"/>
              </a:rPr>
              <a:t> Hospital </a:t>
            </a:r>
            <a:r>
              <a:rPr lang="en-GB" altLang="en-US" sz="2000" dirty="0">
                <a:solidFill>
                  <a:srgbClr val="000000"/>
                </a:solidFill>
              </a:rPr>
              <a:t>&amp; Dispensary, Glasgow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BMJ 2:753, 1909</a:t>
            </a:r>
          </a:p>
        </p:txBody>
      </p:sp>
      <p:pic>
        <p:nvPicPr>
          <p:cNvPr id="4" name="Picture 10" descr="nicoll.jpg">
            <a:extLst>
              <a:ext uri="{FF2B5EF4-FFF2-40B4-BE49-F238E27FC236}">
                <a16:creationId xmlns:a16="http://schemas.microsoft.com/office/drawing/2014/main" xmlns="" id="{3FECCF21-D4F0-02B7-C0C0-40CBBA4E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3320" y="301843"/>
            <a:ext cx="3065461" cy="4845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1" descr="280.jpg">
            <a:extLst>
              <a:ext uri="{FF2B5EF4-FFF2-40B4-BE49-F238E27FC236}">
                <a16:creationId xmlns:a16="http://schemas.microsoft.com/office/drawing/2014/main" xmlns="" id="{59AE289C-2590-AEA8-13E4-0EA86A12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80765" y="2904719"/>
            <a:ext cx="3589477" cy="306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Rectangle: Rounded Corners 7">
            <a:extLst>
              <a:ext uri="{FF2B5EF4-FFF2-40B4-BE49-F238E27FC236}">
                <a16:creationId xmlns:a16="http://schemas.microsoft.com/office/drawing/2014/main" xmlns="" id="{BDE91777-C41F-76E5-ADB5-302646E98BA7}"/>
              </a:ext>
            </a:extLst>
          </p:cNvPr>
          <p:cNvSpPr>
            <a:spLocks/>
          </p:cNvSpPr>
          <p:nvPr/>
        </p:nvSpPr>
        <p:spPr bwMode="auto">
          <a:xfrm>
            <a:off x="1619250" y="5346700"/>
            <a:ext cx="2894013" cy="914400"/>
          </a:xfrm>
          <a:custGeom>
            <a:avLst/>
            <a:gdLst>
              <a:gd name="T0" fmla="*/ 1446737 w 2894121"/>
              <a:gd name="T1" fmla="*/ 0 h 914400"/>
              <a:gd name="T2" fmla="*/ 2893473 w 2894121"/>
              <a:gd name="T3" fmla="*/ 457200 h 914400"/>
              <a:gd name="T4" fmla="*/ 1446737 w 2894121"/>
              <a:gd name="T5" fmla="*/ 914400 h 914400"/>
              <a:gd name="T6" fmla="*/ 0 w 2894121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2894121"/>
              <a:gd name="T13" fmla="*/ 44638 h 914400"/>
              <a:gd name="T14" fmla="*/ 2849483 w 2894121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4121" h="914400">
                <a:moveTo>
                  <a:pt x="152400" y="0"/>
                </a:moveTo>
                <a:lnTo>
                  <a:pt x="152400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lnTo>
                  <a:pt x="0" y="761999"/>
                </a:lnTo>
                <a:cubicBezTo>
                  <a:pt x="0" y="846168"/>
                  <a:pt x="68231" y="914399"/>
                  <a:pt x="152399" y="914399"/>
                </a:cubicBezTo>
                <a:lnTo>
                  <a:pt x="2741721" y="914400"/>
                </a:lnTo>
                <a:lnTo>
                  <a:pt x="2741721" y="914399"/>
                </a:lnTo>
                <a:cubicBezTo>
                  <a:pt x="2825889" y="914399"/>
                  <a:pt x="2894121" y="846168"/>
                  <a:pt x="2894121" y="762000"/>
                </a:cubicBezTo>
                <a:lnTo>
                  <a:pt x="2894121" y="152400"/>
                </a:lnTo>
                <a:cubicBezTo>
                  <a:pt x="2894121" y="68231"/>
                  <a:pt x="2825889" y="0"/>
                  <a:pt x="2741721" y="0"/>
                </a:cubicBezTo>
                <a:lnTo>
                  <a:pt x="152400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0000"/>
                </a:solidFill>
              </a:rPr>
              <a:t>James H. Nicoll</a:t>
            </a:r>
            <a:br>
              <a:rPr lang="it-IT" altLang="en-US" sz="2400" b="1">
                <a:solidFill>
                  <a:srgbClr val="000000"/>
                </a:solidFill>
              </a:rPr>
            </a:br>
            <a:r>
              <a:rPr lang="it-IT" altLang="en-US" sz="2400" b="1">
                <a:solidFill>
                  <a:srgbClr val="000000"/>
                </a:solidFill>
              </a:rPr>
              <a:t>(1864–1921)</a:t>
            </a:r>
            <a:endParaRPr lang="en-GB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5">
            <a:extLst>
              <a:ext uri="{FF2B5EF4-FFF2-40B4-BE49-F238E27FC236}">
                <a16:creationId xmlns:a16="http://schemas.microsoft.com/office/drawing/2014/main" xmlns="" id="{7996A846-4EFF-3E2E-1348-0A1AD844191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13064" y="2593467"/>
            <a:ext cx="5294821" cy="22320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Day surgery is the admission of </a:t>
            </a:r>
            <a:r>
              <a:rPr lang="en-GB" altLang="en-US" i="1" dirty="0">
                <a:solidFill>
                  <a:srgbClr val="FF0000"/>
                </a:solidFill>
              </a:rPr>
              <a:t>selected</a:t>
            </a:r>
            <a:r>
              <a:rPr lang="en-GB" altLang="en-US" dirty="0"/>
              <a:t> patients to hospital for a </a:t>
            </a:r>
            <a:r>
              <a:rPr lang="en-GB" altLang="en-US" i="1" dirty="0">
                <a:solidFill>
                  <a:srgbClr val="FF0000"/>
                </a:solidFill>
              </a:rPr>
              <a:t>planned</a:t>
            </a:r>
            <a:r>
              <a:rPr lang="en-GB" altLang="en-US" dirty="0"/>
              <a:t> surgical procedure, returning home on the </a:t>
            </a:r>
            <a:r>
              <a:rPr lang="en-GB" altLang="en-US" i="1" dirty="0">
                <a:solidFill>
                  <a:srgbClr val="FF0000"/>
                </a:solidFill>
              </a:rPr>
              <a:t>same day.</a:t>
            </a:r>
          </a:p>
          <a:p>
            <a:pPr marL="0" indent="0"/>
            <a:endParaRPr lang="en-GB" altLang="en-US" sz="2400" dirty="0"/>
          </a:p>
        </p:txBody>
      </p:sp>
      <p:sp>
        <p:nvSpPr>
          <p:cNvPr id="48132" name="Rectangle 8">
            <a:extLst>
              <a:ext uri="{FF2B5EF4-FFF2-40B4-BE49-F238E27FC236}">
                <a16:creationId xmlns:a16="http://schemas.microsoft.com/office/drawing/2014/main" xmlns="" id="{B940E644-E207-8CC4-F75D-0285FE9C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5589588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8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Day Surgery:Operational Guide. DoH, London,2002</a:t>
            </a:r>
          </a:p>
        </p:txBody>
      </p:sp>
      <p:pic>
        <p:nvPicPr>
          <p:cNvPr id="48133" name="Picture 4" descr="operational guide">
            <a:extLst>
              <a:ext uri="{FF2B5EF4-FFF2-40B4-BE49-F238E27FC236}">
                <a16:creationId xmlns:a16="http://schemas.microsoft.com/office/drawing/2014/main" xmlns="" id="{DA4AF6B3-9194-29E1-CDC9-4D5303BF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76" y="962115"/>
            <a:ext cx="3289300" cy="45259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3652B572-FFAF-83CF-543D-34555674243F}"/>
              </a:ext>
            </a:extLst>
          </p:cNvPr>
          <p:cNvSpPr>
            <a:spLocks/>
          </p:cNvSpPr>
          <p:nvPr/>
        </p:nvSpPr>
        <p:spPr bwMode="auto">
          <a:xfrm>
            <a:off x="742506" y="914971"/>
            <a:ext cx="6353238" cy="914400"/>
          </a:xfrm>
          <a:custGeom>
            <a:avLst/>
            <a:gdLst>
              <a:gd name="T0" fmla="*/ 3576091 w 7155399"/>
              <a:gd name="T1" fmla="*/ 0 h 914400"/>
              <a:gd name="T2" fmla="*/ 7152177 w 7155399"/>
              <a:gd name="T3" fmla="*/ 457200 h 914400"/>
              <a:gd name="T4" fmla="*/ 3576091 w 7155399"/>
              <a:gd name="T5" fmla="*/ 914400 h 914400"/>
              <a:gd name="T6" fmla="*/ 0 w 7155399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7155399"/>
              <a:gd name="T13" fmla="*/ 44638 h 914400"/>
              <a:gd name="T14" fmla="*/ 7110761 w 7155399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5399" h="914400">
                <a:moveTo>
                  <a:pt x="152400" y="0"/>
                </a:moveTo>
                <a:lnTo>
                  <a:pt x="152400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lnTo>
                  <a:pt x="0" y="761999"/>
                </a:lnTo>
                <a:cubicBezTo>
                  <a:pt x="0" y="846168"/>
                  <a:pt x="68231" y="914399"/>
                  <a:pt x="152399" y="914399"/>
                </a:cubicBezTo>
                <a:lnTo>
                  <a:pt x="7002999" y="914400"/>
                </a:lnTo>
                <a:lnTo>
                  <a:pt x="7002999" y="914399"/>
                </a:lnTo>
                <a:cubicBezTo>
                  <a:pt x="7087167" y="914399"/>
                  <a:pt x="7155399" y="846168"/>
                  <a:pt x="7155399" y="762000"/>
                </a:cubicBezTo>
                <a:lnTo>
                  <a:pt x="7155399" y="152400"/>
                </a:lnTo>
                <a:cubicBezTo>
                  <a:pt x="7155399" y="68231"/>
                  <a:pt x="7087167" y="0"/>
                  <a:pt x="7002999" y="0"/>
                </a:cubicBezTo>
                <a:lnTo>
                  <a:pt x="152400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</a:rPr>
              <a:t>Day Surgery Definition </a:t>
            </a:r>
            <a:endParaRPr lang="en-GB" alt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Day Surgery Definition </a:t>
            </a:r>
            <a:r>
              <a:rPr lang="en-GB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4000" b="1" dirty="0">
              <a:solidFill>
                <a:schemeClr val="tx2">
                  <a:lumMod val="90000"/>
                  <a:lumOff val="1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54309" y="1390527"/>
            <a:ext cx="5505332" cy="30171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/>
              <a:t>‘A surgical day case is a patient who is admitted for an operation on a planned </a:t>
            </a:r>
            <a:r>
              <a:rPr lang="en-GB" sz="3200" b="1" dirty="0"/>
              <a:t>non-resident basis </a:t>
            </a:r>
            <a:r>
              <a:rPr lang="en-GB" sz="3200" dirty="0"/>
              <a:t>and who nonetheless requires facilities for recovery. The whole procedure should </a:t>
            </a:r>
            <a:r>
              <a:rPr lang="en-GB" sz="3200" b="1" dirty="0"/>
              <a:t>not require an overnight stay in a hospital bed’.</a:t>
            </a:r>
            <a:r>
              <a:rPr lang="en-GB" sz="3200" dirty="0"/>
              <a:t> </a:t>
            </a:r>
            <a:endParaRPr lang="en-GB" sz="3200" i="1" dirty="0"/>
          </a:p>
          <a:p>
            <a:endParaRPr lang="en-GB" sz="2400" dirty="0"/>
          </a:p>
        </p:txBody>
      </p:sp>
      <p:sp>
        <p:nvSpPr>
          <p:cNvPr id="3" name="AutoShape 2" descr="Image result for union flag">
            <a:extLst>
              <a:ext uri="{FF2B5EF4-FFF2-40B4-BE49-F238E27FC236}">
                <a16:creationId xmlns:a16="http://schemas.microsoft.com/office/drawing/2014/main" xmlns="" id="{6DC91531-5F3C-4043-80B1-D4D98C5D6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B8A885-C179-48CE-936C-85B6210C8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41" y="1148801"/>
            <a:ext cx="2557950" cy="3500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5299C0-21AF-417F-8186-01EA934798B6}"/>
              </a:ext>
            </a:extLst>
          </p:cNvPr>
          <p:cNvSpPr/>
          <p:nvPr/>
        </p:nvSpPr>
        <p:spPr>
          <a:xfrm>
            <a:off x="2056756" y="5207427"/>
            <a:ext cx="3822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Day Surgery as the new paradigm of surgery / Danish Regions 2013 / 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01BCC0-1651-46AC-BF73-D6BFA000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70" y="4918982"/>
            <a:ext cx="1857830" cy="14087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9096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71646-BD45-473E-8A83-E9F1C048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85" y="273834"/>
            <a:ext cx="8906607" cy="1325563"/>
          </a:xfrm>
        </p:spPr>
        <p:txBody>
          <a:bodyPr/>
          <a:lstStyle/>
          <a:p>
            <a:r>
              <a: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Traditional Model For Elective Admissions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214CE7D-3425-4A48-98F9-3DE11634ACD9}"/>
              </a:ext>
            </a:extLst>
          </p:cNvPr>
          <p:cNvSpPr/>
          <p:nvPr/>
        </p:nvSpPr>
        <p:spPr>
          <a:xfrm>
            <a:off x="4465941" y="2122307"/>
            <a:ext cx="606670" cy="3082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1D1C1D63-3EA0-444E-B39C-6BFFD23BDB93}"/>
              </a:ext>
            </a:extLst>
          </p:cNvPr>
          <p:cNvSpPr/>
          <p:nvPr/>
        </p:nvSpPr>
        <p:spPr>
          <a:xfrm>
            <a:off x="7141550" y="2122307"/>
            <a:ext cx="606670" cy="3082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38625D73-F71D-44A4-BA20-5BB10CE7FC70}"/>
              </a:ext>
            </a:extLst>
          </p:cNvPr>
          <p:cNvSpPr/>
          <p:nvPr/>
        </p:nvSpPr>
        <p:spPr>
          <a:xfrm>
            <a:off x="4465941" y="3463360"/>
            <a:ext cx="606670" cy="3082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CC1DD084-702A-4E9A-B5A3-669DFE95D245}"/>
              </a:ext>
            </a:extLst>
          </p:cNvPr>
          <p:cNvSpPr/>
          <p:nvPr/>
        </p:nvSpPr>
        <p:spPr>
          <a:xfrm>
            <a:off x="7164764" y="3507123"/>
            <a:ext cx="606670" cy="3082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xmlns="" id="{EE2D1237-A7F2-4D05-B146-17FCBD36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51" y="4578156"/>
            <a:ext cx="3087257" cy="1667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D1E6B4E-A1AE-E46A-B170-E7FE8CB04667}"/>
              </a:ext>
            </a:extLst>
          </p:cNvPr>
          <p:cNvSpPr/>
          <p:nvPr/>
        </p:nvSpPr>
        <p:spPr>
          <a:xfrm>
            <a:off x="7949167" y="1819211"/>
            <a:ext cx="1846385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Day 3+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1096CB5-BC64-F14B-0D8E-372B2CE06DD0}"/>
              </a:ext>
            </a:extLst>
          </p:cNvPr>
          <p:cNvSpPr/>
          <p:nvPr/>
        </p:nvSpPr>
        <p:spPr>
          <a:xfrm>
            <a:off x="2526234" y="1940840"/>
            <a:ext cx="1782486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Day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DBB43EE-6DE1-636F-303E-8F9849042448}"/>
              </a:ext>
            </a:extLst>
          </p:cNvPr>
          <p:cNvSpPr/>
          <p:nvPr/>
        </p:nvSpPr>
        <p:spPr>
          <a:xfrm>
            <a:off x="5180345" y="1907525"/>
            <a:ext cx="1782485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Day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AB7B471-970B-E770-18F5-47ACF4498F08}"/>
              </a:ext>
            </a:extLst>
          </p:cNvPr>
          <p:cNvSpPr/>
          <p:nvPr/>
        </p:nvSpPr>
        <p:spPr>
          <a:xfrm>
            <a:off x="2477966" y="3198684"/>
            <a:ext cx="1839539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Admission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0876892-0474-36B1-AABF-87BCBB5ADD18}"/>
              </a:ext>
            </a:extLst>
          </p:cNvPr>
          <p:cNvSpPr/>
          <p:nvPr/>
        </p:nvSpPr>
        <p:spPr>
          <a:xfrm>
            <a:off x="5135918" y="3198684"/>
            <a:ext cx="1839539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Treatment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F360652-2803-EF6D-A4C4-FE5FCF7698A7}"/>
              </a:ext>
            </a:extLst>
          </p:cNvPr>
          <p:cNvSpPr/>
          <p:nvPr/>
        </p:nvSpPr>
        <p:spPr>
          <a:xfrm>
            <a:off x="7976564" y="3198684"/>
            <a:ext cx="1839539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Discharge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4093292-948D-886A-A8D1-F2A6F798656C}"/>
              </a:ext>
            </a:extLst>
          </p:cNvPr>
          <p:cNvSpPr/>
          <p:nvPr/>
        </p:nvSpPr>
        <p:spPr>
          <a:xfrm>
            <a:off x="2477966" y="4966798"/>
            <a:ext cx="3878509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Minimum 2-Night Stay</a:t>
            </a:r>
          </a:p>
        </p:txBody>
      </p:sp>
    </p:spTree>
    <p:extLst>
      <p:ext uri="{BB962C8B-B14F-4D97-AF65-F5344CB8AC3E}">
        <p14:creationId xmlns:p14="http://schemas.microsoft.com/office/powerpoint/2010/main" val="63425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71646-BD45-473E-8A83-E9F1C048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85" y="273834"/>
            <a:ext cx="8874066" cy="1325563"/>
          </a:xfrm>
        </p:spPr>
        <p:txBody>
          <a:bodyPr/>
          <a:lstStyle/>
          <a:p>
            <a:r>
              <a:rPr lang="en-GB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Day Surgery Model For Elective Admissions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38625D73-F71D-44A4-BA20-5BB10CE7FC70}"/>
              </a:ext>
            </a:extLst>
          </p:cNvPr>
          <p:cNvSpPr/>
          <p:nvPr/>
        </p:nvSpPr>
        <p:spPr>
          <a:xfrm>
            <a:off x="6004586" y="3551382"/>
            <a:ext cx="496764" cy="3082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CC1DD084-702A-4E9A-B5A3-669DFE95D245}"/>
              </a:ext>
            </a:extLst>
          </p:cNvPr>
          <p:cNvSpPr/>
          <p:nvPr/>
        </p:nvSpPr>
        <p:spPr>
          <a:xfrm>
            <a:off x="8699213" y="3560500"/>
            <a:ext cx="450790" cy="3082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FBB99357-740A-4229-9E73-36031F3E520D}"/>
              </a:ext>
            </a:extLst>
          </p:cNvPr>
          <p:cNvSpPr/>
          <p:nvPr/>
        </p:nvSpPr>
        <p:spPr>
          <a:xfrm>
            <a:off x="3264160" y="3569643"/>
            <a:ext cx="496764" cy="30820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F8664B9-3CC9-C43A-CB93-C7F2290646F7}"/>
              </a:ext>
            </a:extLst>
          </p:cNvPr>
          <p:cNvSpPr/>
          <p:nvPr/>
        </p:nvSpPr>
        <p:spPr>
          <a:xfrm>
            <a:off x="4065516" y="1792804"/>
            <a:ext cx="7141016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Day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8C5E23C-88AE-BF21-BD4F-E54DD9BA67B6}"/>
              </a:ext>
            </a:extLst>
          </p:cNvPr>
          <p:cNvSpPr/>
          <p:nvPr/>
        </p:nvSpPr>
        <p:spPr>
          <a:xfrm>
            <a:off x="3953572" y="3263828"/>
            <a:ext cx="1839539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Admission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4D10FDE-CFB6-D64C-CCA5-EC9D705DC748}"/>
              </a:ext>
            </a:extLst>
          </p:cNvPr>
          <p:cNvSpPr/>
          <p:nvPr/>
        </p:nvSpPr>
        <p:spPr>
          <a:xfrm>
            <a:off x="6667026" y="3252434"/>
            <a:ext cx="1839539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Treatment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A0989F0-2172-B738-0DD2-A4C90B84C818}"/>
              </a:ext>
            </a:extLst>
          </p:cNvPr>
          <p:cNvSpPr/>
          <p:nvPr/>
        </p:nvSpPr>
        <p:spPr>
          <a:xfrm>
            <a:off x="9366993" y="3239520"/>
            <a:ext cx="1839539" cy="9402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Discharge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DACEF2B-C818-F40F-8A83-096EF42EFA19}"/>
              </a:ext>
            </a:extLst>
          </p:cNvPr>
          <p:cNvSpPr/>
          <p:nvPr/>
        </p:nvSpPr>
        <p:spPr>
          <a:xfrm>
            <a:off x="582314" y="3257404"/>
            <a:ext cx="2423554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Preassessment</a:t>
            </a:r>
          </a:p>
        </p:txBody>
      </p:sp>
      <p:pic>
        <p:nvPicPr>
          <p:cNvPr id="15" name="Picture 14" descr="Same Day Surgery — Pomarico Design Studio">
            <a:extLst>
              <a:ext uri="{FF2B5EF4-FFF2-40B4-BE49-F238E27FC236}">
                <a16:creationId xmlns:a16="http://schemas.microsoft.com/office/drawing/2014/main" xmlns="" id="{9C2A7538-5993-2323-B138-A890CCD6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28" y="4660583"/>
            <a:ext cx="2619375" cy="1743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B9293AC-AA3D-53B0-4475-FB9A15AFE92F}"/>
              </a:ext>
            </a:extLst>
          </p:cNvPr>
          <p:cNvSpPr/>
          <p:nvPr/>
        </p:nvSpPr>
        <p:spPr>
          <a:xfrm>
            <a:off x="2671609" y="5023531"/>
            <a:ext cx="3878509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Maximum 12 Hour Stay</a:t>
            </a:r>
          </a:p>
        </p:txBody>
      </p:sp>
    </p:spTree>
    <p:extLst>
      <p:ext uri="{BB962C8B-B14F-4D97-AF65-F5344CB8AC3E}">
        <p14:creationId xmlns:p14="http://schemas.microsoft.com/office/powerpoint/2010/main" val="418377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Principles of converting to 'same day care': Lessons learnt in Day  Surgery?">
            <a:extLst>
              <a:ext uri="{FF2B5EF4-FFF2-40B4-BE49-F238E27FC236}">
                <a16:creationId xmlns:a16="http://schemas.microsoft.com/office/drawing/2014/main" xmlns="" id="{317F7E02-8C92-14CB-47CC-1CF76852C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684338"/>
            <a:ext cx="2909888" cy="4095750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10 impacts no">
            <a:extLst>
              <a:ext uri="{FF2B5EF4-FFF2-40B4-BE49-F238E27FC236}">
                <a16:creationId xmlns:a16="http://schemas.microsoft.com/office/drawing/2014/main" xmlns="" id="{F486440D-FC01-F19B-3BCD-904F7D09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684338"/>
            <a:ext cx="223043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3">
            <a:extLst>
              <a:ext uri="{FF2B5EF4-FFF2-40B4-BE49-F238E27FC236}">
                <a16:creationId xmlns:a16="http://schemas.microsoft.com/office/drawing/2014/main" xmlns="" id="{C6E28437-E6BB-CB68-509D-E4B87A49B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 anchorCtr="1"/>
          <a:lstStyle/>
          <a:p>
            <a:pPr algn="ctr"/>
            <a:r>
              <a:rPr lang="en-US" altLang="en-US" sz="4000"/>
              <a:t>Modernisation Agency 2004</a:t>
            </a:r>
            <a:endParaRPr lang="en-GB" altLang="en-US" sz="4000"/>
          </a:p>
        </p:txBody>
      </p:sp>
      <p:sp>
        <p:nvSpPr>
          <p:cNvPr id="27653" name="Rectangle: Rounded Corners 4">
            <a:extLst>
              <a:ext uri="{FF2B5EF4-FFF2-40B4-BE49-F238E27FC236}">
                <a16:creationId xmlns:a16="http://schemas.microsoft.com/office/drawing/2014/main" xmlns="" id="{4583D3EA-8E65-6A9E-43BB-08214322A9C4}"/>
              </a:ext>
            </a:extLst>
          </p:cNvPr>
          <p:cNvSpPr>
            <a:spLocks/>
          </p:cNvSpPr>
          <p:nvPr/>
        </p:nvSpPr>
        <p:spPr bwMode="auto">
          <a:xfrm>
            <a:off x="7085013" y="1757363"/>
            <a:ext cx="4465637" cy="1403350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Treat day surgery (rather than in-patient surgery) as the norm for elective surgery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54" name="Arrow: Right 5">
            <a:extLst>
              <a:ext uri="{FF2B5EF4-FFF2-40B4-BE49-F238E27FC236}">
                <a16:creationId xmlns:a16="http://schemas.microsoft.com/office/drawing/2014/main" xmlns="" id="{0643E379-91E3-483C-A4F5-BFB92240373C}"/>
              </a:ext>
            </a:extLst>
          </p:cNvPr>
          <p:cNvSpPr>
            <a:spLocks/>
          </p:cNvSpPr>
          <p:nvPr/>
        </p:nvSpPr>
        <p:spPr bwMode="auto">
          <a:xfrm>
            <a:off x="6172200" y="2139950"/>
            <a:ext cx="836613" cy="3190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536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473" y="5400"/>
                </a:lnTo>
                <a:lnTo>
                  <a:pt x="17473" y="0"/>
                </a:lnTo>
                <a:lnTo>
                  <a:pt x="21600" y="10800"/>
                </a:lnTo>
                <a:lnTo>
                  <a:pt x="17473" y="21600"/>
                </a:lnTo>
                <a:lnTo>
                  <a:pt x="17473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2E75B6"/>
          </a:solidFill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  <p:sp>
        <p:nvSpPr>
          <p:cNvPr id="27655" name="Content Placeholder 3">
            <a:extLst>
              <a:ext uri="{FF2B5EF4-FFF2-40B4-BE49-F238E27FC236}">
                <a16:creationId xmlns:a16="http://schemas.microsoft.com/office/drawing/2014/main" xmlns="" id="{82879A44-936C-ABA5-5FF9-69A8DF88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4257675"/>
            <a:ext cx="48117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buFontTx/>
              <a:buNone/>
            </a:pPr>
            <a:r>
              <a:rPr lang="en-GB" altLang="en-US" sz="3600">
                <a:solidFill>
                  <a:srgbClr val="2F5597"/>
                </a:solidFill>
              </a:rPr>
              <a:t>“Default to Day Surgery’’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3D4E98C-2A5C-188A-B360-5D7BB9BD70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628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b="1">
                <a:solidFill>
                  <a:srgbClr val="1F4E79"/>
                </a:solidFill>
                <a:latin typeface="Calibri Light" panose="020F0302020204030204" pitchFamily="34" charset="0"/>
              </a:rPr>
              <a:t>Default to Ambulatory Surgery Philosophy</a:t>
            </a:r>
            <a:endParaRPr lang="en-GB" altLang="en-US" b="1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E0FDB1-7EDC-0906-9D74-164E50E2532D}"/>
              </a:ext>
            </a:extLst>
          </p:cNvPr>
          <p:cNvSpPr txBox="1"/>
          <p:nvPr/>
        </p:nvSpPr>
        <p:spPr>
          <a:xfrm>
            <a:off x="1679703" y="1496405"/>
            <a:ext cx="9214675" cy="584775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>
                <a:solidFill>
                  <a:srgbClr val="000000"/>
                </a:solidFill>
                <a:latin typeface="Calibri"/>
              </a:rPr>
              <a:t>Do not ask whether this patient CAN be a day case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0B62E9-BB1F-3995-AAA6-9AE3FE9DC249}"/>
              </a:ext>
            </a:extLst>
          </p:cNvPr>
          <p:cNvSpPr txBox="1"/>
          <p:nvPr/>
        </p:nvSpPr>
        <p:spPr>
          <a:xfrm>
            <a:off x="280417" y="2762959"/>
            <a:ext cx="11631165" cy="584775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>
                <a:solidFill>
                  <a:srgbClr val="000000"/>
                </a:solidFill>
                <a:latin typeface="Calibri"/>
              </a:rPr>
              <a:t>Ask whether there is any reason this patient CANNOT be a day case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0736990-855B-811E-EE2A-75E7FDE6F11D}"/>
              </a:ext>
            </a:extLst>
          </p:cNvPr>
          <p:cNvCxnSpPr>
            <a:cxnSpLocks/>
          </p:cNvCxnSpPr>
          <p:nvPr/>
        </p:nvCxnSpPr>
        <p:spPr>
          <a:xfrm>
            <a:off x="5837238" y="2231705"/>
            <a:ext cx="0" cy="50571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xmlns="" id="{D883AE2E-3913-C682-0FED-5E9EA43F2D63}"/>
              </a:ext>
            </a:extLst>
          </p:cNvPr>
          <p:cNvSpPr/>
          <p:nvPr/>
        </p:nvSpPr>
        <p:spPr>
          <a:xfrm>
            <a:off x="2806700" y="4170363"/>
            <a:ext cx="1258888" cy="5238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1F4E79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rgbClr val="1F4E79"/>
                </a:solidFill>
                <a:latin typeface="Calibri"/>
              </a:rPr>
              <a:t>Yes</a:t>
            </a:r>
            <a:endParaRPr lang="en-GB" sz="2800" kern="0" dirty="0">
              <a:solidFill>
                <a:srgbClr val="1F4E79"/>
              </a:solidFill>
              <a:latin typeface="Calibri"/>
            </a:endParaRPr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xmlns="" id="{2BBC5C03-DA3B-C639-BD5F-6CF8157513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35350" y="4694238"/>
            <a:ext cx="0" cy="504825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13">
            <a:extLst>
              <a:ext uri="{FF2B5EF4-FFF2-40B4-BE49-F238E27FC236}">
                <a16:creationId xmlns:a16="http://schemas.microsoft.com/office/drawing/2014/main" xmlns="" id="{BCAA99D8-01DC-11C9-3A5F-2B33910E7A80}"/>
              </a:ext>
            </a:extLst>
          </p:cNvPr>
          <p:cNvSpPr>
            <a:spLocks/>
          </p:cNvSpPr>
          <p:nvPr/>
        </p:nvSpPr>
        <p:spPr bwMode="auto">
          <a:xfrm>
            <a:off x="2425700" y="5199063"/>
            <a:ext cx="2019300" cy="914400"/>
          </a:xfrm>
          <a:custGeom>
            <a:avLst/>
            <a:gdLst>
              <a:gd name="T0" fmla="*/ 1009650 w 2018922"/>
              <a:gd name="T1" fmla="*/ 0 h 914400"/>
              <a:gd name="T2" fmla="*/ 2019300 w 2018922"/>
              <a:gd name="T3" fmla="*/ 457200 h 914400"/>
              <a:gd name="T4" fmla="*/ 1009650 w 2018922"/>
              <a:gd name="T5" fmla="*/ 914400 h 914400"/>
              <a:gd name="T6" fmla="*/ 0 w 2018922"/>
              <a:gd name="T7" fmla="*/ 457200 h 914400"/>
              <a:gd name="T8" fmla="*/ 295719 w 2018922"/>
              <a:gd name="T9" fmla="*/ 133911 h 914400"/>
              <a:gd name="T10" fmla="*/ 295719 w 2018922"/>
              <a:gd name="T11" fmla="*/ 780489 h 914400"/>
              <a:gd name="T12" fmla="*/ 1723581 w 2018922"/>
              <a:gd name="T13" fmla="*/ 780489 h 914400"/>
              <a:gd name="T14" fmla="*/ 1723581 w 2018922"/>
              <a:gd name="T15" fmla="*/ 133911 h 9144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95664 w 2018922"/>
              <a:gd name="T25" fmla="*/ 133911 h 914400"/>
              <a:gd name="T26" fmla="*/ 1723258 w 2018922"/>
              <a:gd name="T27" fmla="*/ 780489 h 914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8922" h="914400">
                <a:moveTo>
                  <a:pt x="0" y="457200"/>
                </a:moveTo>
                <a:lnTo>
                  <a:pt x="0" y="457199"/>
                </a:lnTo>
                <a:cubicBezTo>
                  <a:pt x="0" y="709704"/>
                  <a:pt x="451951" y="914400"/>
                  <a:pt x="1009461" y="914400"/>
                </a:cubicBezTo>
                <a:cubicBezTo>
                  <a:pt x="1566970" y="914400"/>
                  <a:pt x="2018922" y="709704"/>
                  <a:pt x="2018922" y="457200"/>
                </a:cubicBezTo>
                <a:cubicBezTo>
                  <a:pt x="2018922" y="204695"/>
                  <a:pt x="1566970" y="0"/>
                  <a:pt x="1009461" y="0"/>
                </a:cubicBezTo>
                <a:cubicBezTo>
                  <a:pt x="451951" y="-1"/>
                  <a:pt x="0" y="204695"/>
                  <a:pt x="0" y="457199"/>
                </a:cubicBezTo>
                <a:lnTo>
                  <a:pt x="0" y="457200"/>
                </a:lnTo>
                <a:close/>
              </a:path>
            </a:pathLst>
          </a:custGeom>
          <a:noFill/>
          <a:ln w="12701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2400" dirty="0">
              <a:solidFill>
                <a:srgbClr val="1F4E79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65B105FD-53C9-2E65-1D95-8EA9DE6F00AC}"/>
              </a:ext>
            </a:extLst>
          </p:cNvPr>
          <p:cNvSpPr>
            <a:spLocks/>
          </p:cNvSpPr>
          <p:nvPr/>
        </p:nvSpPr>
        <p:spPr bwMode="auto">
          <a:xfrm>
            <a:off x="5208588" y="4170363"/>
            <a:ext cx="1258887" cy="523875"/>
          </a:xfrm>
          <a:custGeom>
            <a:avLst/>
            <a:gdLst>
              <a:gd name="T0" fmla="*/ 629444 w 1258433"/>
              <a:gd name="T1" fmla="*/ 0 h 523219"/>
              <a:gd name="T2" fmla="*/ 1258887 w 1258433"/>
              <a:gd name="T3" fmla="*/ 261938 h 523219"/>
              <a:gd name="T4" fmla="*/ 629444 w 1258433"/>
              <a:gd name="T5" fmla="*/ 523875 h 523219"/>
              <a:gd name="T6" fmla="*/ 0 w 1258433"/>
              <a:gd name="T7" fmla="*/ 261938 h 52321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5542 w 1258433"/>
              <a:gd name="T13" fmla="*/ 25542 h 523219"/>
              <a:gd name="T14" fmla="*/ 1232891 w 1258433"/>
              <a:gd name="T15" fmla="*/ 497677 h 523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8433" h="523219">
                <a:moveTo>
                  <a:pt x="87203" y="0"/>
                </a:moveTo>
                <a:lnTo>
                  <a:pt x="87203" y="0"/>
                </a:lnTo>
                <a:cubicBezTo>
                  <a:pt x="39042" y="0"/>
                  <a:pt x="0" y="39042"/>
                  <a:pt x="0" y="87202"/>
                </a:cubicBezTo>
                <a:lnTo>
                  <a:pt x="0" y="436016"/>
                </a:lnTo>
                <a:lnTo>
                  <a:pt x="0" y="436015"/>
                </a:lnTo>
                <a:cubicBezTo>
                  <a:pt x="0" y="484176"/>
                  <a:pt x="39042" y="523218"/>
                  <a:pt x="87202" y="523218"/>
                </a:cubicBezTo>
                <a:lnTo>
                  <a:pt x="1171230" y="523219"/>
                </a:lnTo>
                <a:lnTo>
                  <a:pt x="1171230" y="523218"/>
                </a:lnTo>
                <a:cubicBezTo>
                  <a:pt x="1219390" y="523218"/>
                  <a:pt x="1258433" y="484176"/>
                  <a:pt x="1258433" y="436016"/>
                </a:cubicBezTo>
                <a:lnTo>
                  <a:pt x="1258433" y="87203"/>
                </a:lnTo>
                <a:cubicBezTo>
                  <a:pt x="1258433" y="39042"/>
                  <a:pt x="1219390" y="0"/>
                  <a:pt x="1171230" y="0"/>
                </a:cubicBezTo>
                <a:lnTo>
                  <a:pt x="87203" y="0"/>
                </a:lnTo>
                <a:close/>
              </a:path>
            </a:pathLst>
          </a:custGeom>
          <a:noFill/>
          <a:ln w="12701">
            <a:solidFill>
              <a:srgbClr val="1F4E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1F4E79"/>
                </a:solidFill>
              </a:rPr>
              <a:t>Maybe</a:t>
            </a:r>
            <a:endParaRPr lang="en-GB" altLang="en-US">
              <a:solidFill>
                <a:srgbClr val="1F4E79"/>
              </a:solidFill>
            </a:endParaRPr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xmlns="" id="{57DBC894-B565-71B3-8C9E-D6D48BF3E0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37238" y="4700588"/>
            <a:ext cx="0" cy="506412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2">
            <a:extLst>
              <a:ext uri="{FF2B5EF4-FFF2-40B4-BE49-F238E27FC236}">
                <a16:creationId xmlns:a16="http://schemas.microsoft.com/office/drawing/2014/main" xmlns="" id="{410F7DCE-881B-685E-A98E-54FA87079A19}"/>
              </a:ext>
            </a:extLst>
          </p:cNvPr>
          <p:cNvSpPr>
            <a:spLocks/>
          </p:cNvSpPr>
          <p:nvPr/>
        </p:nvSpPr>
        <p:spPr bwMode="auto">
          <a:xfrm>
            <a:off x="4829175" y="5199063"/>
            <a:ext cx="2017713" cy="914400"/>
          </a:xfrm>
          <a:custGeom>
            <a:avLst/>
            <a:gdLst>
              <a:gd name="T0" fmla="*/ 1008857 w 2018922"/>
              <a:gd name="T1" fmla="*/ 0 h 914400"/>
              <a:gd name="T2" fmla="*/ 2017713 w 2018922"/>
              <a:gd name="T3" fmla="*/ 457200 h 914400"/>
              <a:gd name="T4" fmla="*/ 1008857 w 2018922"/>
              <a:gd name="T5" fmla="*/ 914400 h 914400"/>
              <a:gd name="T6" fmla="*/ 0 w 2018922"/>
              <a:gd name="T7" fmla="*/ 457200 h 914400"/>
              <a:gd name="T8" fmla="*/ 295487 w 2018922"/>
              <a:gd name="T9" fmla="*/ 133911 h 914400"/>
              <a:gd name="T10" fmla="*/ 295487 w 2018922"/>
              <a:gd name="T11" fmla="*/ 780489 h 914400"/>
              <a:gd name="T12" fmla="*/ 1722226 w 2018922"/>
              <a:gd name="T13" fmla="*/ 780489 h 914400"/>
              <a:gd name="T14" fmla="*/ 1722226 w 2018922"/>
              <a:gd name="T15" fmla="*/ 133911 h 9144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95664 w 2018922"/>
              <a:gd name="T25" fmla="*/ 133911 h 914400"/>
              <a:gd name="T26" fmla="*/ 1723258 w 2018922"/>
              <a:gd name="T27" fmla="*/ 780489 h 914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8922" h="914400">
                <a:moveTo>
                  <a:pt x="0" y="457200"/>
                </a:moveTo>
                <a:lnTo>
                  <a:pt x="0" y="457199"/>
                </a:lnTo>
                <a:cubicBezTo>
                  <a:pt x="0" y="709704"/>
                  <a:pt x="451951" y="914400"/>
                  <a:pt x="1009461" y="914400"/>
                </a:cubicBezTo>
                <a:cubicBezTo>
                  <a:pt x="1566970" y="914400"/>
                  <a:pt x="2018922" y="709704"/>
                  <a:pt x="2018922" y="457200"/>
                </a:cubicBezTo>
                <a:cubicBezTo>
                  <a:pt x="2018922" y="204695"/>
                  <a:pt x="1566970" y="0"/>
                  <a:pt x="1009461" y="0"/>
                </a:cubicBezTo>
                <a:cubicBezTo>
                  <a:pt x="451951" y="-1"/>
                  <a:pt x="0" y="204695"/>
                  <a:pt x="0" y="457199"/>
                </a:cubicBezTo>
                <a:lnTo>
                  <a:pt x="0" y="457200"/>
                </a:lnTo>
                <a:close/>
              </a:path>
            </a:pathLst>
          </a:custGeom>
          <a:noFill/>
          <a:ln w="12701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 err="1">
                <a:solidFill>
                  <a:srgbClr val="1F4E79"/>
                </a:solidFill>
              </a:rPr>
              <a:t>Optimise</a:t>
            </a:r>
            <a:r>
              <a:rPr lang="en-US" altLang="en-US" sz="2000" dirty="0">
                <a:solidFill>
                  <a:srgbClr val="1F4E79"/>
                </a:solidFill>
              </a:rPr>
              <a:t> for Day Surgery</a:t>
            </a:r>
            <a:endParaRPr lang="en-GB" altLang="en-US" sz="2000" dirty="0">
              <a:solidFill>
                <a:srgbClr val="1F4E79"/>
              </a:solidFill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33857855-D011-561A-91C9-A1FCE096531F}"/>
              </a:ext>
            </a:extLst>
          </p:cNvPr>
          <p:cNvSpPr>
            <a:spLocks/>
          </p:cNvSpPr>
          <p:nvPr/>
        </p:nvSpPr>
        <p:spPr bwMode="auto">
          <a:xfrm>
            <a:off x="7818438" y="4170363"/>
            <a:ext cx="1258887" cy="523875"/>
          </a:xfrm>
          <a:custGeom>
            <a:avLst/>
            <a:gdLst>
              <a:gd name="T0" fmla="*/ 629444 w 1258433"/>
              <a:gd name="T1" fmla="*/ 0 h 523219"/>
              <a:gd name="T2" fmla="*/ 1258887 w 1258433"/>
              <a:gd name="T3" fmla="*/ 261938 h 523219"/>
              <a:gd name="T4" fmla="*/ 629444 w 1258433"/>
              <a:gd name="T5" fmla="*/ 523875 h 523219"/>
              <a:gd name="T6" fmla="*/ 0 w 1258433"/>
              <a:gd name="T7" fmla="*/ 261938 h 52321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5542 w 1258433"/>
              <a:gd name="T13" fmla="*/ 25542 h 523219"/>
              <a:gd name="T14" fmla="*/ 1232891 w 1258433"/>
              <a:gd name="T15" fmla="*/ 497677 h 523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8433" h="523219">
                <a:moveTo>
                  <a:pt x="87203" y="0"/>
                </a:moveTo>
                <a:lnTo>
                  <a:pt x="87203" y="0"/>
                </a:lnTo>
                <a:cubicBezTo>
                  <a:pt x="39042" y="0"/>
                  <a:pt x="0" y="39042"/>
                  <a:pt x="0" y="87202"/>
                </a:cubicBezTo>
                <a:lnTo>
                  <a:pt x="0" y="436016"/>
                </a:lnTo>
                <a:lnTo>
                  <a:pt x="0" y="436015"/>
                </a:lnTo>
                <a:cubicBezTo>
                  <a:pt x="0" y="484176"/>
                  <a:pt x="39042" y="523218"/>
                  <a:pt x="87202" y="523218"/>
                </a:cubicBezTo>
                <a:lnTo>
                  <a:pt x="1171230" y="523219"/>
                </a:lnTo>
                <a:lnTo>
                  <a:pt x="1171230" y="523218"/>
                </a:lnTo>
                <a:cubicBezTo>
                  <a:pt x="1219390" y="523218"/>
                  <a:pt x="1258433" y="484176"/>
                  <a:pt x="1258433" y="436016"/>
                </a:cubicBezTo>
                <a:lnTo>
                  <a:pt x="1258433" y="87203"/>
                </a:lnTo>
                <a:cubicBezTo>
                  <a:pt x="1258433" y="39042"/>
                  <a:pt x="1219390" y="0"/>
                  <a:pt x="1171230" y="0"/>
                </a:cubicBezTo>
                <a:lnTo>
                  <a:pt x="87203" y="0"/>
                </a:lnTo>
                <a:close/>
              </a:path>
            </a:pathLst>
          </a:custGeom>
          <a:noFill/>
          <a:ln w="12701">
            <a:solidFill>
              <a:srgbClr val="1F4E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1F4E79"/>
                </a:solidFill>
              </a:rPr>
              <a:t>No</a:t>
            </a:r>
            <a:endParaRPr lang="en-GB" altLang="en-US" dirty="0">
              <a:solidFill>
                <a:srgbClr val="1F4E79"/>
              </a:solidFill>
            </a:endParaRP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xmlns="" id="{2F37C24B-E09D-FC51-F4D2-1342615DCA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48675" y="4679950"/>
            <a:ext cx="0" cy="506413"/>
          </a:xfrm>
          <a:prstGeom prst="straightConnector1">
            <a:avLst/>
          </a:prstGeom>
          <a:noFill/>
          <a:ln w="634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F47B5AF-82CE-3A6E-3D71-7ED8CF2A6A01}"/>
              </a:ext>
            </a:extLst>
          </p:cNvPr>
          <p:cNvSpPr>
            <a:spLocks/>
          </p:cNvSpPr>
          <p:nvPr/>
        </p:nvSpPr>
        <p:spPr bwMode="auto">
          <a:xfrm>
            <a:off x="7439025" y="5199063"/>
            <a:ext cx="2019300" cy="914400"/>
          </a:xfrm>
          <a:custGeom>
            <a:avLst/>
            <a:gdLst>
              <a:gd name="T0" fmla="*/ 1009650 w 2018922"/>
              <a:gd name="T1" fmla="*/ 0 h 914400"/>
              <a:gd name="T2" fmla="*/ 2019300 w 2018922"/>
              <a:gd name="T3" fmla="*/ 457200 h 914400"/>
              <a:gd name="T4" fmla="*/ 1009650 w 2018922"/>
              <a:gd name="T5" fmla="*/ 914400 h 914400"/>
              <a:gd name="T6" fmla="*/ 0 w 2018922"/>
              <a:gd name="T7" fmla="*/ 457200 h 914400"/>
              <a:gd name="T8" fmla="*/ 295719 w 2018922"/>
              <a:gd name="T9" fmla="*/ 133911 h 914400"/>
              <a:gd name="T10" fmla="*/ 295719 w 2018922"/>
              <a:gd name="T11" fmla="*/ 780489 h 914400"/>
              <a:gd name="T12" fmla="*/ 1723581 w 2018922"/>
              <a:gd name="T13" fmla="*/ 780489 h 914400"/>
              <a:gd name="T14" fmla="*/ 1723581 w 2018922"/>
              <a:gd name="T15" fmla="*/ 133911 h 9144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95664 w 2018922"/>
              <a:gd name="T25" fmla="*/ 133911 h 914400"/>
              <a:gd name="T26" fmla="*/ 1723258 w 2018922"/>
              <a:gd name="T27" fmla="*/ 780489 h 914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8922" h="914400">
                <a:moveTo>
                  <a:pt x="0" y="457200"/>
                </a:moveTo>
                <a:lnTo>
                  <a:pt x="0" y="457199"/>
                </a:lnTo>
                <a:cubicBezTo>
                  <a:pt x="0" y="709704"/>
                  <a:pt x="451951" y="914400"/>
                  <a:pt x="1009461" y="914400"/>
                </a:cubicBezTo>
                <a:cubicBezTo>
                  <a:pt x="1566970" y="914400"/>
                  <a:pt x="2018922" y="709704"/>
                  <a:pt x="2018922" y="457200"/>
                </a:cubicBezTo>
                <a:cubicBezTo>
                  <a:pt x="2018922" y="204695"/>
                  <a:pt x="1566970" y="0"/>
                  <a:pt x="1009461" y="0"/>
                </a:cubicBezTo>
                <a:cubicBezTo>
                  <a:pt x="451951" y="-1"/>
                  <a:pt x="0" y="204695"/>
                  <a:pt x="0" y="457199"/>
                </a:cubicBezTo>
                <a:lnTo>
                  <a:pt x="0" y="457200"/>
                </a:lnTo>
                <a:close/>
              </a:path>
            </a:pathLst>
          </a:custGeom>
          <a:noFill/>
          <a:ln w="12701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rgbClr val="1F4E79"/>
                </a:solidFill>
              </a:rPr>
              <a:t>Day Surgery</a:t>
            </a:r>
            <a:endParaRPr lang="en-GB" altLang="en-US" sz="2400" dirty="0">
              <a:solidFill>
                <a:srgbClr val="1F4E7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65F5F9-8934-772F-6984-B94D7F5D1C4D}"/>
              </a:ext>
            </a:extLst>
          </p:cNvPr>
          <p:cNvSpPr txBox="1"/>
          <p:nvPr/>
        </p:nvSpPr>
        <p:spPr>
          <a:xfrm>
            <a:off x="2524061" y="5333097"/>
            <a:ext cx="1881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rgbClr val="1F4E79"/>
                </a:solidFill>
              </a:rPr>
              <a:t>Overnight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rgbClr val="1F4E79"/>
                </a:solidFill>
              </a:rPr>
              <a:t> Stay</a:t>
            </a:r>
            <a:endParaRPr lang="en-GB" altLang="en-US" sz="24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>
            <a:extLst>
              <a:ext uri="{FF2B5EF4-FFF2-40B4-BE49-F238E27FC236}">
                <a16:creationId xmlns:a16="http://schemas.microsoft.com/office/drawing/2014/main" xmlns="" id="{7A79EF38-ACD5-8BA3-ABBA-F2F2451DC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09538"/>
            <a:ext cx="8893175" cy="1195387"/>
          </a:xfrm>
        </p:spPr>
        <p:txBody>
          <a:bodyPr anchorCtr="1"/>
          <a:lstStyle/>
          <a:p>
            <a:pPr algn="ctr"/>
            <a:r>
              <a:rPr lang="en-GB" altLang="en-US" sz="3600"/>
              <a:t>Progress in Day Surgery UK 1999-2009</a:t>
            </a:r>
          </a:p>
        </p:txBody>
      </p:sp>
      <p:pic>
        <p:nvPicPr>
          <p:cNvPr id="28675" name="Picture 4" descr="Picture1.png">
            <a:extLst>
              <a:ext uri="{FF2B5EF4-FFF2-40B4-BE49-F238E27FC236}">
                <a16:creationId xmlns:a16="http://schemas.microsoft.com/office/drawing/2014/main" xmlns="" id="{E6256A2B-B048-4D59-D771-391ED821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1604963"/>
            <a:ext cx="68405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>
            <a:extLst>
              <a:ext uri="{FF2B5EF4-FFF2-40B4-BE49-F238E27FC236}">
                <a16:creationId xmlns:a16="http://schemas.microsoft.com/office/drawing/2014/main" xmlns="" id="{C428E374-09F8-1B2F-1505-1DFF5FA6A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1712913"/>
            <a:ext cx="781050" cy="404812"/>
          </a:xfrm>
          <a:prstGeom prst="rect">
            <a:avLst/>
          </a:prstGeom>
          <a:noFill/>
          <a:ln w="12701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28677" name="Arrow: Right 12">
            <a:extLst>
              <a:ext uri="{FF2B5EF4-FFF2-40B4-BE49-F238E27FC236}">
                <a16:creationId xmlns:a16="http://schemas.microsoft.com/office/drawing/2014/main" xmlns="" id="{FD4AD215-5524-0C0B-B9A2-E26B8647AF98}"/>
              </a:ext>
            </a:extLst>
          </p:cNvPr>
          <p:cNvSpPr>
            <a:spLocks/>
          </p:cNvSpPr>
          <p:nvPr/>
        </p:nvSpPr>
        <p:spPr bwMode="auto">
          <a:xfrm>
            <a:off x="2413000" y="1806575"/>
            <a:ext cx="377825" cy="2190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458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5315" y="5400"/>
                </a:lnTo>
                <a:lnTo>
                  <a:pt x="15315" y="0"/>
                </a:lnTo>
                <a:lnTo>
                  <a:pt x="21600" y="10800"/>
                </a:lnTo>
                <a:lnTo>
                  <a:pt x="15315" y="21600"/>
                </a:lnTo>
                <a:lnTo>
                  <a:pt x="15315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  <p:sp>
        <p:nvSpPr>
          <p:cNvPr id="28678" name="Rectangle 13">
            <a:extLst>
              <a:ext uri="{FF2B5EF4-FFF2-40B4-BE49-F238E27FC236}">
                <a16:creationId xmlns:a16="http://schemas.microsoft.com/office/drawing/2014/main" xmlns="" id="{9861CB02-33B3-FE8E-EF61-8D5BAF2A4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998788"/>
            <a:ext cx="11572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50%</a:t>
            </a:r>
          </a:p>
        </p:txBody>
      </p:sp>
      <p:sp>
        <p:nvSpPr>
          <p:cNvPr id="28679" name="Arrow: Right 15">
            <a:extLst>
              <a:ext uri="{FF2B5EF4-FFF2-40B4-BE49-F238E27FC236}">
                <a16:creationId xmlns:a16="http://schemas.microsoft.com/office/drawing/2014/main" xmlns="" id="{EF8A2DA8-2F35-8B62-8170-5A00CAC35F33}"/>
              </a:ext>
            </a:extLst>
          </p:cNvPr>
          <p:cNvSpPr>
            <a:spLocks/>
          </p:cNvSpPr>
          <p:nvPr/>
        </p:nvSpPr>
        <p:spPr bwMode="auto">
          <a:xfrm>
            <a:off x="2424113" y="3144838"/>
            <a:ext cx="377825" cy="2190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458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5315" y="5400"/>
                </a:lnTo>
                <a:lnTo>
                  <a:pt x="15315" y="0"/>
                </a:lnTo>
                <a:lnTo>
                  <a:pt x="21600" y="10800"/>
                </a:lnTo>
                <a:lnTo>
                  <a:pt x="15315" y="21600"/>
                </a:lnTo>
                <a:lnTo>
                  <a:pt x="15315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  <p:sp>
        <p:nvSpPr>
          <p:cNvPr id="28680" name="Rectangle 16">
            <a:extLst>
              <a:ext uri="{FF2B5EF4-FFF2-40B4-BE49-F238E27FC236}">
                <a16:creationId xmlns:a16="http://schemas.microsoft.com/office/drawing/2014/main" xmlns="" id="{5544C556-2DF6-BD33-78CF-F8550BD8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25" y="4367213"/>
            <a:ext cx="143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25%</a:t>
            </a:r>
          </a:p>
        </p:txBody>
      </p:sp>
      <p:sp>
        <p:nvSpPr>
          <p:cNvPr id="28681" name="Arrow: Right 17">
            <a:extLst>
              <a:ext uri="{FF2B5EF4-FFF2-40B4-BE49-F238E27FC236}">
                <a16:creationId xmlns:a16="http://schemas.microsoft.com/office/drawing/2014/main" xmlns="" id="{5F4D7E8A-186E-4F79-B563-CFC13374FAF3}"/>
              </a:ext>
            </a:extLst>
          </p:cNvPr>
          <p:cNvSpPr>
            <a:spLocks/>
          </p:cNvSpPr>
          <p:nvPr/>
        </p:nvSpPr>
        <p:spPr bwMode="auto">
          <a:xfrm>
            <a:off x="2425700" y="4457700"/>
            <a:ext cx="377825" cy="220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458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5315" y="5400"/>
                </a:lnTo>
                <a:lnTo>
                  <a:pt x="15315" y="0"/>
                </a:lnTo>
                <a:lnTo>
                  <a:pt x="21600" y="10800"/>
                </a:lnTo>
                <a:lnTo>
                  <a:pt x="15315" y="21600"/>
                </a:lnTo>
                <a:lnTo>
                  <a:pt x="15315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elated image">
            <a:extLst>
              <a:ext uri="{FF2B5EF4-FFF2-40B4-BE49-F238E27FC236}">
                <a16:creationId xmlns:a16="http://schemas.microsoft.com/office/drawing/2014/main" xmlns="" id="{6453B4DA-7757-AE41-460B-B5E9137A6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63563"/>
            <a:ext cx="894397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513F4A9-7CBA-4C9B-3D17-8A17E870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2641981"/>
            <a:ext cx="10515600" cy="1325563"/>
          </a:xfrm>
        </p:spPr>
        <p:txBody>
          <a:bodyPr/>
          <a:lstStyle/>
          <a:p>
            <a:r>
              <a:rPr lang="en-GB" dirty="0"/>
              <a:t>                                    IAN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B1A2FB41-8CD8-DB93-3A50-F296CFBD5BA1}"/>
              </a:ext>
            </a:extLst>
          </p:cNvPr>
          <p:cNvSpPr/>
          <p:nvPr/>
        </p:nvSpPr>
        <p:spPr>
          <a:xfrm>
            <a:off x="6623959" y="3062446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0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AE56E-10FA-AAA0-778D-1758ED07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British Association of Day Surgery - rebrand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29A16CA-6866-4F92-2179-5D5ACEC0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xmlns="" id="{5354C9B5-3BF0-0405-3B1B-DC0C55E7A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27" y="2452540"/>
            <a:ext cx="3383788" cy="37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jj.tiff">
            <a:extLst>
              <a:ext uri="{FF2B5EF4-FFF2-40B4-BE49-F238E27FC236}">
                <a16:creationId xmlns:a16="http://schemas.microsoft.com/office/drawing/2014/main" xmlns="" id="{FDBD8DB8-73DC-9A75-78D9-6D840E55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525"/>
            <a:ext cx="77755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: Rounded Corners 3">
            <a:extLst>
              <a:ext uri="{FF2B5EF4-FFF2-40B4-BE49-F238E27FC236}">
                <a16:creationId xmlns:a16="http://schemas.microsoft.com/office/drawing/2014/main" xmlns="" id="{41082DDC-5E4B-CE8E-2841-86CD536BD771}"/>
              </a:ext>
            </a:extLst>
          </p:cNvPr>
          <p:cNvSpPr>
            <a:spLocks/>
          </p:cNvSpPr>
          <p:nvPr/>
        </p:nvSpPr>
        <p:spPr bwMode="auto">
          <a:xfrm>
            <a:off x="2432050" y="4891088"/>
            <a:ext cx="7273925" cy="1217612"/>
          </a:xfrm>
          <a:custGeom>
            <a:avLst/>
            <a:gdLst>
              <a:gd name="T0" fmla="*/ 3636968 w 7273923"/>
              <a:gd name="T1" fmla="*/ 0 h 1217496"/>
              <a:gd name="T2" fmla="*/ 7273935 w 7273923"/>
              <a:gd name="T3" fmla="*/ 609096 h 1217496"/>
              <a:gd name="T4" fmla="*/ 3636968 w 7273923"/>
              <a:gd name="T5" fmla="*/ 1218192 h 1217496"/>
              <a:gd name="T6" fmla="*/ 0 w 7273923"/>
              <a:gd name="T7" fmla="*/ 609096 h 12174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434 w 7273923"/>
              <a:gd name="T13" fmla="*/ 59434 h 1217496"/>
              <a:gd name="T14" fmla="*/ 7214489 w 7273923"/>
              <a:gd name="T15" fmla="*/ 1158062 h 12174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3923" h="1217496">
                <a:moveTo>
                  <a:pt x="202916" y="0"/>
                </a:moveTo>
                <a:lnTo>
                  <a:pt x="202916" y="0"/>
                </a:lnTo>
                <a:cubicBezTo>
                  <a:pt x="90848" y="0"/>
                  <a:pt x="0" y="90848"/>
                  <a:pt x="0" y="202915"/>
                </a:cubicBezTo>
                <a:lnTo>
                  <a:pt x="0" y="1014580"/>
                </a:lnTo>
                <a:lnTo>
                  <a:pt x="0" y="1014579"/>
                </a:lnTo>
                <a:cubicBezTo>
                  <a:pt x="0" y="1126647"/>
                  <a:pt x="90848" y="1217495"/>
                  <a:pt x="202915" y="1217495"/>
                </a:cubicBezTo>
                <a:lnTo>
                  <a:pt x="7071007" y="1217496"/>
                </a:lnTo>
                <a:lnTo>
                  <a:pt x="7071007" y="1217495"/>
                </a:lnTo>
                <a:cubicBezTo>
                  <a:pt x="7183074" y="1217495"/>
                  <a:pt x="7273923" y="1126647"/>
                  <a:pt x="7273923" y="1014580"/>
                </a:cubicBezTo>
                <a:lnTo>
                  <a:pt x="7273923" y="202916"/>
                </a:lnTo>
                <a:cubicBezTo>
                  <a:pt x="7273923" y="90848"/>
                  <a:pt x="7183074" y="0"/>
                  <a:pt x="7071007" y="0"/>
                </a:cubicBezTo>
                <a:lnTo>
                  <a:pt x="202916" y="0"/>
                </a:lnTo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60" y="142614"/>
            <a:ext cx="8657437" cy="755009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Procedures Suitable for Ambulatory Surgery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5BD805-211A-482F-B093-0B404F95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76" y="2035389"/>
            <a:ext cx="2250866" cy="3336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9FF11C-118F-46DA-8610-3DE15374C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85" y="2035389"/>
            <a:ext cx="2342464" cy="33363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6E61C3-9EF5-475F-A213-E464EF4CD41F}"/>
              </a:ext>
            </a:extLst>
          </p:cNvPr>
          <p:cNvSpPr/>
          <p:nvPr/>
        </p:nvSpPr>
        <p:spPr>
          <a:xfrm>
            <a:off x="1995949" y="5645300"/>
            <a:ext cx="34707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Lemos P, Jarrett P, Philip B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IAAS, London; 2006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https://theiaas.net/textbook-day-surgery-development-practice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6CE6EF-682D-4D27-846C-099660F947EA}"/>
              </a:ext>
            </a:extLst>
          </p:cNvPr>
          <p:cNvSpPr/>
          <p:nvPr/>
        </p:nvSpPr>
        <p:spPr>
          <a:xfrm>
            <a:off x="6864294" y="5556256"/>
            <a:ext cx="362243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Jackson IB, 2014;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https://theiaas.net/day-surgery-handbook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413DAB3-926F-02FD-ECB1-C5329A375ADC}"/>
              </a:ext>
            </a:extLst>
          </p:cNvPr>
          <p:cNvSpPr>
            <a:spLocks/>
          </p:cNvSpPr>
          <p:nvPr/>
        </p:nvSpPr>
        <p:spPr bwMode="auto">
          <a:xfrm>
            <a:off x="3741516" y="1047767"/>
            <a:ext cx="4465637" cy="583501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</a:rPr>
              <a:t>No Definitive List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14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reverse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928" y="141564"/>
            <a:ext cx="1817435" cy="2762212"/>
          </a:xfrm>
          <a:prstGeom prst="rect">
            <a:avLst/>
          </a:prstGeom>
          <a:noFill/>
        </p:spPr>
      </p:pic>
      <p:pic>
        <p:nvPicPr>
          <p:cNvPr id="189443" name="Picture 3" descr="PBR2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803" y="895975"/>
            <a:ext cx="1941487" cy="282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C:\Users\Mark\Desktop\Dougs Piccies\Procedure Directory.JPG"/>
          <p:cNvPicPr>
            <a:picLocks noChangeAspect="1" noChangeArrowheads="1"/>
          </p:cNvPicPr>
          <p:nvPr/>
        </p:nvPicPr>
        <p:blipFill>
          <a:blip r:embed="rId4" cstate="print"/>
          <a:srcRect r="-5524"/>
          <a:stretch>
            <a:fillRect/>
          </a:stretch>
        </p:blipFill>
        <p:spPr bwMode="auto">
          <a:xfrm>
            <a:off x="4200868" y="1606434"/>
            <a:ext cx="2125555" cy="300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irecto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1329" y="2453790"/>
            <a:ext cx="1994612" cy="2865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51" y="3201313"/>
            <a:ext cx="1986036" cy="2814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00" y="275338"/>
            <a:ext cx="1817435" cy="1630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00102C-85DD-415F-9FA9-B834AC5B2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5591" y="3886442"/>
            <a:ext cx="1981819" cy="2819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C57D35-2648-44F7-982C-73806ABDD649}"/>
              </a:ext>
            </a:extLst>
          </p:cNvPr>
          <p:cNvSpPr/>
          <p:nvPr/>
        </p:nvSpPr>
        <p:spPr>
          <a:xfrm>
            <a:off x="2016370" y="5380893"/>
            <a:ext cx="26816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solidFill>
                  <a:schemeClr val="tx1"/>
                </a:solidFill>
              </a:rPr>
              <a:t>www.bads.co.uk</a:t>
            </a:r>
          </a:p>
        </p:txBody>
      </p:sp>
    </p:spTree>
    <p:extLst>
      <p:ext uri="{BB962C8B-B14F-4D97-AF65-F5344CB8AC3E}">
        <p14:creationId xmlns:p14="http://schemas.microsoft.com/office/powerpoint/2010/main" val="4288801672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132" y="388752"/>
            <a:ext cx="5512037" cy="828942"/>
          </a:xfrm>
        </p:spPr>
        <p:txBody>
          <a:bodyPr/>
          <a:lstStyle/>
          <a:p>
            <a:r>
              <a:rPr lang="en-GB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Surgical Sub-Specialties</a:t>
            </a:r>
            <a:endParaRPr lang="en-US" sz="4000" b="1" dirty="0">
              <a:solidFill>
                <a:schemeClr val="tx2">
                  <a:lumMod val="90000"/>
                  <a:lumOff val="1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53150" y="1837189"/>
            <a:ext cx="3886200" cy="4339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Orthopaedics</a:t>
            </a:r>
          </a:p>
          <a:p>
            <a:pPr>
              <a:lnSpc>
                <a:spcPct val="80000"/>
              </a:lnSpc>
            </a:pPr>
            <a:r>
              <a:rPr lang="en-GB" dirty="0"/>
              <a:t>Paediatric Surgery</a:t>
            </a:r>
          </a:p>
          <a:p>
            <a:pPr>
              <a:lnSpc>
                <a:spcPct val="80000"/>
              </a:lnSpc>
            </a:pPr>
            <a:r>
              <a:rPr lang="en-GB" dirty="0"/>
              <a:t>Urology</a:t>
            </a:r>
          </a:p>
          <a:p>
            <a:pPr>
              <a:lnSpc>
                <a:spcPct val="80000"/>
              </a:lnSpc>
            </a:pPr>
            <a:r>
              <a:rPr lang="en-GB" dirty="0"/>
              <a:t>Vascular Surgery</a:t>
            </a:r>
          </a:p>
          <a:p>
            <a:pPr>
              <a:lnSpc>
                <a:spcPct val="80000"/>
              </a:lnSpc>
            </a:pPr>
            <a:r>
              <a:rPr lang="en-GB" dirty="0"/>
              <a:t>Medical Procedures</a:t>
            </a:r>
          </a:p>
          <a:p>
            <a:pPr>
              <a:lnSpc>
                <a:spcPct val="80000"/>
              </a:lnSpc>
            </a:pPr>
            <a:r>
              <a:rPr lang="en-GB" dirty="0"/>
              <a:t>Emergency Surgery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52650" y="1837189"/>
            <a:ext cx="3886200" cy="37331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Breast Surgery</a:t>
            </a:r>
          </a:p>
          <a:p>
            <a:pPr>
              <a:lnSpc>
                <a:spcPct val="80000"/>
              </a:lnSpc>
            </a:pPr>
            <a:r>
              <a:rPr lang="en-GB" dirty="0"/>
              <a:t>ENT</a:t>
            </a:r>
          </a:p>
          <a:p>
            <a:pPr>
              <a:lnSpc>
                <a:spcPct val="80000"/>
              </a:lnSpc>
            </a:pPr>
            <a:r>
              <a:rPr lang="en-GB" dirty="0"/>
              <a:t>General Surgery</a:t>
            </a:r>
          </a:p>
          <a:p>
            <a:pPr>
              <a:lnSpc>
                <a:spcPct val="80000"/>
              </a:lnSpc>
            </a:pPr>
            <a:r>
              <a:rPr lang="en-GB" dirty="0"/>
              <a:t>Gynaecology</a:t>
            </a:r>
          </a:p>
          <a:p>
            <a:pPr>
              <a:lnSpc>
                <a:spcPct val="80000"/>
              </a:lnSpc>
            </a:pPr>
            <a:r>
              <a:rPr lang="en-GB" dirty="0"/>
              <a:t>Head and Neck Surgery</a:t>
            </a:r>
          </a:p>
          <a:p>
            <a:pPr>
              <a:lnSpc>
                <a:spcPct val="80000"/>
              </a:lnSpc>
            </a:pPr>
            <a:r>
              <a:rPr lang="en-GB" dirty="0"/>
              <a:t>Ophthalmology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D1282E09-C24D-4B4A-7483-6E35FB134817}"/>
              </a:ext>
            </a:extLst>
          </p:cNvPr>
          <p:cNvSpPr>
            <a:spLocks/>
          </p:cNvSpPr>
          <p:nvPr/>
        </p:nvSpPr>
        <p:spPr bwMode="auto">
          <a:xfrm>
            <a:off x="3806031" y="5278539"/>
            <a:ext cx="4465637" cy="1190709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</a:rPr>
              <a:t>12 Subspecialties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</a:rPr>
              <a:t>&gt;200 Procedures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56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6170"/>
            <a:ext cx="7886700" cy="121640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British Association of Day Surgery Directory of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0503" y="1825625"/>
            <a:ext cx="2919369" cy="3593663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GB" dirty="0"/>
              <a:t>Literature review</a:t>
            </a:r>
          </a:p>
          <a:p>
            <a:r>
              <a:rPr lang="en-GB" dirty="0"/>
              <a:t>National and International Day Surgery Data</a:t>
            </a:r>
          </a:p>
          <a:p>
            <a:r>
              <a:rPr lang="en-GB" dirty="0"/>
              <a:t>Networking</a:t>
            </a:r>
          </a:p>
          <a:p>
            <a:r>
              <a:rPr lang="en-GB" dirty="0"/>
              <a:t>Specialist organisations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0500" y="1825626"/>
            <a:ext cx="4278385" cy="3593663"/>
          </a:xfrm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Aspirational percentages for</a:t>
            </a:r>
          </a:p>
          <a:p>
            <a:r>
              <a:rPr lang="en-GB" dirty="0"/>
              <a:t> Procedure Room</a:t>
            </a:r>
          </a:p>
          <a:p>
            <a:r>
              <a:rPr lang="en-GB" dirty="0"/>
              <a:t> Zero night stay</a:t>
            </a:r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sz="2400" dirty="0"/>
              <a:t>(Day Surgery 12 hours)</a:t>
            </a:r>
          </a:p>
          <a:p>
            <a:r>
              <a:rPr lang="en-GB" dirty="0"/>
              <a:t> One night stay</a:t>
            </a:r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sz="2400" dirty="0"/>
              <a:t>(23 hour surgery)</a:t>
            </a:r>
          </a:p>
          <a:p>
            <a:r>
              <a:rPr lang="en-GB" dirty="0"/>
              <a:t> Two night stay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4855981" y="3221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94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373BF-ADEF-4459-A0CD-D096B5A6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309"/>
            <a:ext cx="3064120" cy="226001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Target Percentages for Length of Stay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055AAE4-60AE-4625-96BE-AE9999A5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019" y="162464"/>
            <a:ext cx="4706096" cy="6533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F89288-EFBB-4F39-AB5D-460CAF54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12" y="3591463"/>
            <a:ext cx="1981819" cy="281977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31C42721-F540-40EB-BF12-9A024E231D1A}"/>
              </a:ext>
            </a:extLst>
          </p:cNvPr>
          <p:cNvSpPr/>
          <p:nvPr/>
        </p:nvSpPr>
        <p:spPr>
          <a:xfrm>
            <a:off x="4931123" y="971357"/>
            <a:ext cx="854084" cy="395653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032A0585-1841-42EE-ABA8-758B4A5E6259}"/>
              </a:ext>
            </a:extLst>
          </p:cNvPr>
          <p:cNvSpPr/>
          <p:nvPr/>
        </p:nvSpPr>
        <p:spPr>
          <a:xfrm>
            <a:off x="4931123" y="2849980"/>
            <a:ext cx="854084" cy="395653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15ABAB3F-1FB3-40E9-8907-E9DADA563778}"/>
              </a:ext>
            </a:extLst>
          </p:cNvPr>
          <p:cNvSpPr/>
          <p:nvPr/>
        </p:nvSpPr>
        <p:spPr>
          <a:xfrm>
            <a:off x="4891454" y="4391565"/>
            <a:ext cx="854084" cy="395653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6A847C58-8938-45E9-A3FB-D18234DFA15E}"/>
              </a:ext>
            </a:extLst>
          </p:cNvPr>
          <p:cNvSpPr/>
          <p:nvPr/>
        </p:nvSpPr>
        <p:spPr>
          <a:xfrm>
            <a:off x="4891454" y="5852746"/>
            <a:ext cx="854084" cy="395653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45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D27B8-AA2A-402A-8122-0AABC95E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Now also have National Dataset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78B9CC-2B73-4A08-AFE3-DCA4FB61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35" y="307731"/>
            <a:ext cx="2828327" cy="399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E48749-D922-424B-AF2F-F7D1E68A8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844" y="307731"/>
            <a:ext cx="284831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7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FCA140-C702-45FF-A24B-6C652BCB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5" y="129330"/>
            <a:ext cx="3871427" cy="6768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55EBCC0-ACFA-485D-8718-FF228E29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292" y="377779"/>
            <a:ext cx="7634343" cy="1771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6570ECE-22E0-493F-896A-94CF36282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92" y="2265370"/>
            <a:ext cx="7634343" cy="666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6B034E8-D3B4-4D87-9DE4-48A3C7E23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291" y="3021803"/>
            <a:ext cx="7634343" cy="814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B6B04C-56FA-463A-979F-2E5A99E84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291" y="3836196"/>
            <a:ext cx="7634343" cy="333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B9F0EFB-06A6-4B98-9FD0-D9880EFEF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291" y="4560899"/>
            <a:ext cx="7634343" cy="9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8EF55D0-3851-4D7E-8F98-77296B5B0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291" y="5584747"/>
            <a:ext cx="7634343" cy="4143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EA74128-BA3A-4734-B7CF-18E1A2B0B5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0290" y="5981050"/>
            <a:ext cx="7634343" cy="2333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50D2FC1-FD8F-4E8A-BCBF-28DE389621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0289" y="6249927"/>
            <a:ext cx="7634343" cy="1857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E8E1BC8-6B07-4574-B053-25961A3A0D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0289" y="6431458"/>
            <a:ext cx="7634343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0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98811-5388-4FDA-8DEB-2698D2B0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8" y="412564"/>
            <a:ext cx="10699051" cy="1446716"/>
          </a:xfrm>
        </p:spPr>
        <p:txBody>
          <a:bodyPr>
            <a:normAutofit/>
          </a:bodyPr>
          <a:lstStyle/>
          <a:p>
            <a:r>
              <a:rPr lang="en-GB" dirty="0"/>
              <a:t>Next phase – drive to improve performance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xmlns="" id="{AD4F9BBD-A7FF-4E00-8B8C-B795CF413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55990"/>
              </p:ext>
            </p:extLst>
          </p:nvPr>
        </p:nvGraphicFramePr>
        <p:xfrm>
          <a:off x="2339340" y="2611120"/>
          <a:ext cx="6513604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637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75778"/>
          </a:xfrm>
        </p:spPr>
        <p:txBody>
          <a:bodyPr/>
          <a:lstStyle/>
          <a:p>
            <a:pPr algn="ctr"/>
            <a:r>
              <a:rPr lang="en-GB" sz="4000" dirty="0"/>
              <a:t>UK National Health Service 1948</a:t>
            </a:r>
          </a:p>
        </p:txBody>
      </p:sp>
      <p:pic>
        <p:nvPicPr>
          <p:cNvPr id="1026" name="Picture 2" descr="http://nhstimeline.nuffieldtrust.org.uk/img/1940s/405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12" y="1331624"/>
            <a:ext cx="2796501" cy="419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hstimeline.nuffieldtrust.org.uk/img/1950s/504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0704"/>
            <a:ext cx="4446688" cy="32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5DCA7415-C574-325C-BDAE-B69E0A918AC8}"/>
              </a:ext>
            </a:extLst>
          </p:cNvPr>
          <p:cNvSpPr>
            <a:spLocks/>
          </p:cNvSpPr>
          <p:nvPr/>
        </p:nvSpPr>
        <p:spPr bwMode="auto">
          <a:xfrm>
            <a:off x="5202684" y="5109830"/>
            <a:ext cx="6233319" cy="1190709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</a:rPr>
              <a:t>‘Free healthcare for all from cradle to grave’</a:t>
            </a:r>
          </a:p>
        </p:txBody>
      </p:sp>
    </p:spTree>
    <p:extLst>
      <p:ext uri="{BB962C8B-B14F-4D97-AF65-F5344CB8AC3E}">
        <p14:creationId xmlns:p14="http://schemas.microsoft.com/office/powerpoint/2010/main" val="47505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B0282D-50D9-1BDE-C979-A17BFEE0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47461-1A54-E665-EE5E-95DD7672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09058"/>
            <a:ext cx="7886700" cy="60400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Finance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1FD2EF6C-60CB-803E-FB08-1814DB8DD2CD}"/>
              </a:ext>
            </a:extLst>
          </p:cNvPr>
          <p:cNvSpPr/>
          <p:nvPr/>
        </p:nvSpPr>
        <p:spPr>
          <a:xfrm>
            <a:off x="5861568" y="2090680"/>
            <a:ext cx="302004" cy="562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B86C9D46-6802-07F9-0C36-B3BA7B0B7814}"/>
              </a:ext>
            </a:extLst>
          </p:cNvPr>
          <p:cNvSpPr/>
          <p:nvPr/>
        </p:nvSpPr>
        <p:spPr>
          <a:xfrm>
            <a:off x="5899677" y="4043666"/>
            <a:ext cx="302004" cy="562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AE02E3D4-6F1A-22AA-4979-48329AE24EB6}"/>
              </a:ext>
            </a:extLst>
          </p:cNvPr>
          <p:cNvSpPr/>
          <p:nvPr/>
        </p:nvSpPr>
        <p:spPr>
          <a:xfrm rot="2213113">
            <a:off x="3997101" y="3983644"/>
            <a:ext cx="302004" cy="6323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FD7BED97-3C8F-336B-7DA7-5C54008D9486}"/>
              </a:ext>
            </a:extLst>
          </p:cNvPr>
          <p:cNvSpPr/>
          <p:nvPr/>
        </p:nvSpPr>
        <p:spPr>
          <a:xfrm rot="19526778">
            <a:off x="7886040" y="3986165"/>
            <a:ext cx="302004" cy="6323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0C1B518F-43C6-FCD2-1CA5-090E1CF23A77}"/>
              </a:ext>
            </a:extLst>
          </p:cNvPr>
          <p:cNvSpPr>
            <a:spLocks/>
          </p:cNvSpPr>
          <p:nvPr/>
        </p:nvSpPr>
        <p:spPr bwMode="auto">
          <a:xfrm>
            <a:off x="3416983" y="950402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Central Government Taxation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27C673E1-B834-4ADB-1154-82EAFAB0F6BA}"/>
              </a:ext>
            </a:extLst>
          </p:cNvPr>
          <p:cNvSpPr>
            <a:spLocks/>
          </p:cNvSpPr>
          <p:nvPr/>
        </p:nvSpPr>
        <p:spPr bwMode="auto">
          <a:xfrm>
            <a:off x="3416983" y="2761655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Regional Funding Allocation based on </a:t>
            </a:r>
            <a:r>
              <a:rPr lang="en-GB" altLang="en-US" sz="3200" dirty="0">
                <a:solidFill>
                  <a:srgbClr val="FF0000"/>
                </a:solidFill>
              </a:rPr>
              <a:t>Population</a:t>
            </a: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xmlns="" id="{7A4C612E-6359-B569-ECD9-94AE866397C6}"/>
              </a:ext>
            </a:extLst>
          </p:cNvPr>
          <p:cNvSpPr>
            <a:spLocks/>
          </p:cNvSpPr>
          <p:nvPr/>
        </p:nvSpPr>
        <p:spPr bwMode="auto">
          <a:xfrm>
            <a:off x="2349424" y="4805419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Community Services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xmlns="" id="{A4232D37-5D46-1DBC-006C-DD958E6E3FF3}"/>
              </a:ext>
            </a:extLst>
          </p:cNvPr>
          <p:cNvSpPr>
            <a:spLocks/>
          </p:cNvSpPr>
          <p:nvPr/>
        </p:nvSpPr>
        <p:spPr bwMode="auto">
          <a:xfrm>
            <a:off x="5003025" y="4805419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General Practitioners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xmlns="" id="{A58A824E-8975-E1BA-73EA-755A8DCDDFE8}"/>
              </a:ext>
            </a:extLst>
          </p:cNvPr>
          <p:cNvSpPr>
            <a:spLocks/>
          </p:cNvSpPr>
          <p:nvPr/>
        </p:nvSpPr>
        <p:spPr bwMode="auto">
          <a:xfrm>
            <a:off x="7642038" y="4775647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Hospital Care</a:t>
            </a:r>
          </a:p>
        </p:txBody>
      </p:sp>
    </p:spTree>
    <p:extLst>
      <p:ext uri="{BB962C8B-B14F-4D97-AF65-F5344CB8AC3E}">
        <p14:creationId xmlns:p14="http://schemas.microsoft.com/office/powerpoint/2010/main" val="116268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608C69-78B3-88CC-64B8-C517BBAA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39545" y="1909038"/>
            <a:ext cx="2454130" cy="326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xmlns="" id="{B7BE910F-FA2C-2300-6076-BC0109D9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571500"/>
            <a:ext cx="603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1919: The Down-Town Anesthesia Clinic, Sioux City, USA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AA285191-70B5-D5B1-8C5C-C020AEC7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551" y="1934998"/>
            <a:ext cx="5911852" cy="403224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xmlns="" id="{8490B93F-92EC-3846-9283-FEB7C42E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561975"/>
            <a:ext cx="1939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: Rounded Corners 6">
            <a:extLst>
              <a:ext uri="{FF2B5EF4-FFF2-40B4-BE49-F238E27FC236}">
                <a16:creationId xmlns:a16="http://schemas.microsoft.com/office/drawing/2014/main" xmlns="" id="{FCE782EC-FB59-28E6-6C84-E98D58242706}"/>
              </a:ext>
            </a:extLst>
          </p:cNvPr>
          <p:cNvSpPr>
            <a:spLocks/>
          </p:cNvSpPr>
          <p:nvPr/>
        </p:nvSpPr>
        <p:spPr bwMode="auto">
          <a:xfrm>
            <a:off x="822325" y="482600"/>
            <a:ext cx="5911850" cy="935038"/>
          </a:xfrm>
          <a:custGeom>
            <a:avLst/>
            <a:gdLst>
              <a:gd name="T0" fmla="*/ 2955920 w 5911852"/>
              <a:gd name="T1" fmla="*/ 0 h 935330"/>
              <a:gd name="T2" fmla="*/ 5911840 w 5911852"/>
              <a:gd name="T3" fmla="*/ 466789 h 935330"/>
              <a:gd name="T4" fmla="*/ 2955920 w 5911852"/>
              <a:gd name="T5" fmla="*/ 933578 h 935330"/>
              <a:gd name="T6" fmla="*/ 0 w 5911852"/>
              <a:gd name="T7" fmla="*/ 466789 h 93533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5660 w 5911852"/>
              <a:gd name="T13" fmla="*/ 45660 h 935330"/>
              <a:gd name="T14" fmla="*/ 5866192 w 5911852"/>
              <a:gd name="T15" fmla="*/ 889670 h 935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1852" h="935330">
                <a:moveTo>
                  <a:pt x="155888" y="0"/>
                </a:moveTo>
                <a:lnTo>
                  <a:pt x="155888" y="0"/>
                </a:lnTo>
                <a:cubicBezTo>
                  <a:pt x="69793" y="0"/>
                  <a:pt x="0" y="69793"/>
                  <a:pt x="0" y="155887"/>
                </a:cubicBezTo>
                <a:lnTo>
                  <a:pt x="0" y="779442"/>
                </a:lnTo>
                <a:lnTo>
                  <a:pt x="0" y="779441"/>
                </a:lnTo>
                <a:cubicBezTo>
                  <a:pt x="0" y="865536"/>
                  <a:pt x="69793" y="935329"/>
                  <a:pt x="155887" y="935329"/>
                </a:cubicBezTo>
                <a:lnTo>
                  <a:pt x="5755964" y="935330"/>
                </a:lnTo>
                <a:lnTo>
                  <a:pt x="5755964" y="935329"/>
                </a:lnTo>
                <a:cubicBezTo>
                  <a:pt x="5842058" y="935329"/>
                  <a:pt x="5911852" y="865536"/>
                  <a:pt x="5911852" y="779442"/>
                </a:cubicBezTo>
                <a:lnTo>
                  <a:pt x="5911852" y="155888"/>
                </a:lnTo>
                <a:cubicBezTo>
                  <a:pt x="5911852" y="69793"/>
                  <a:pt x="5842058" y="0"/>
                  <a:pt x="5755964" y="0"/>
                </a:cubicBezTo>
                <a:lnTo>
                  <a:pt x="155888" y="0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7175" name="Rectangle: Rounded Corners 7">
            <a:extLst>
              <a:ext uri="{FF2B5EF4-FFF2-40B4-BE49-F238E27FC236}">
                <a16:creationId xmlns:a16="http://schemas.microsoft.com/office/drawing/2014/main" xmlns="" id="{93D14721-706C-5914-B66B-06490FA5510F}"/>
              </a:ext>
            </a:extLst>
          </p:cNvPr>
          <p:cNvSpPr>
            <a:spLocks/>
          </p:cNvSpPr>
          <p:nvPr/>
        </p:nvSpPr>
        <p:spPr bwMode="auto">
          <a:xfrm>
            <a:off x="8539163" y="5375275"/>
            <a:ext cx="2454275" cy="914400"/>
          </a:xfrm>
          <a:custGeom>
            <a:avLst/>
            <a:gdLst>
              <a:gd name="T0" fmla="*/ 1227503 w 2454130"/>
              <a:gd name="T1" fmla="*/ 0 h 914400"/>
              <a:gd name="T2" fmla="*/ 2455000 w 2454130"/>
              <a:gd name="T3" fmla="*/ 457200 h 914400"/>
              <a:gd name="T4" fmla="*/ 1227503 w 2454130"/>
              <a:gd name="T5" fmla="*/ 914400 h 914400"/>
              <a:gd name="T6" fmla="*/ 0 w 2454130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2454130"/>
              <a:gd name="T13" fmla="*/ 44638 h 914400"/>
              <a:gd name="T14" fmla="*/ 2409492 w 2454130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4130" h="914400">
                <a:moveTo>
                  <a:pt x="152400" y="0"/>
                </a:moveTo>
                <a:lnTo>
                  <a:pt x="152400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lnTo>
                  <a:pt x="0" y="761999"/>
                </a:lnTo>
                <a:cubicBezTo>
                  <a:pt x="0" y="846168"/>
                  <a:pt x="68231" y="914399"/>
                  <a:pt x="152399" y="914399"/>
                </a:cubicBezTo>
                <a:lnTo>
                  <a:pt x="2301730" y="914400"/>
                </a:lnTo>
                <a:lnTo>
                  <a:pt x="2301730" y="914399"/>
                </a:lnTo>
                <a:cubicBezTo>
                  <a:pt x="2385898" y="914399"/>
                  <a:pt x="2454130" y="846168"/>
                  <a:pt x="2454130" y="762000"/>
                </a:cubicBezTo>
                <a:lnTo>
                  <a:pt x="2454130" y="152400"/>
                </a:lnTo>
                <a:cubicBezTo>
                  <a:pt x="2454130" y="68231"/>
                  <a:pt x="2385898" y="0"/>
                  <a:pt x="2301730" y="0"/>
                </a:cubicBezTo>
                <a:lnTo>
                  <a:pt x="152400" y="0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5DCB721D-7390-AC04-9791-6DD29689E3D0}"/>
              </a:ext>
            </a:extLst>
          </p:cNvPr>
          <p:cNvSpPr/>
          <p:nvPr/>
        </p:nvSpPr>
        <p:spPr>
          <a:xfrm>
            <a:off x="8947150" y="5510213"/>
            <a:ext cx="1820863" cy="6461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Ralph  Waters </a:t>
            </a:r>
          </a:p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(1883–1979) </a:t>
            </a:r>
          </a:p>
        </p:txBody>
      </p:sp>
      <p:sp>
        <p:nvSpPr>
          <p:cNvPr id="7177" name="Rectangle: Rounded Corners 9">
            <a:extLst>
              <a:ext uri="{FF2B5EF4-FFF2-40B4-BE49-F238E27FC236}">
                <a16:creationId xmlns:a16="http://schemas.microsoft.com/office/drawing/2014/main" xmlns="" id="{AE191DDE-620B-34E4-84FA-670F1097C572}"/>
              </a:ext>
            </a:extLst>
          </p:cNvPr>
          <p:cNvSpPr>
            <a:spLocks/>
          </p:cNvSpPr>
          <p:nvPr/>
        </p:nvSpPr>
        <p:spPr bwMode="auto">
          <a:xfrm>
            <a:off x="8256588" y="482600"/>
            <a:ext cx="2736850" cy="1136650"/>
          </a:xfrm>
          <a:custGeom>
            <a:avLst/>
            <a:gdLst>
              <a:gd name="T0" fmla="*/ 1368415 w 2736854"/>
              <a:gd name="T1" fmla="*/ 0 h 1136480"/>
              <a:gd name="T2" fmla="*/ 2736830 w 2736854"/>
              <a:gd name="T3" fmla="*/ 568750 h 1136480"/>
              <a:gd name="T4" fmla="*/ 1368415 w 2736854"/>
              <a:gd name="T5" fmla="*/ 1137500 h 1136480"/>
              <a:gd name="T6" fmla="*/ 0 w 2736854"/>
              <a:gd name="T7" fmla="*/ 568750 h 1136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5479 w 2736854"/>
              <a:gd name="T13" fmla="*/ 55479 h 1136480"/>
              <a:gd name="T14" fmla="*/ 2681375 w 2736854"/>
              <a:gd name="T15" fmla="*/ 1081001 h 1136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854" h="1136480">
                <a:moveTo>
                  <a:pt x="189413" y="0"/>
                </a:moveTo>
                <a:lnTo>
                  <a:pt x="189413" y="0"/>
                </a:lnTo>
                <a:cubicBezTo>
                  <a:pt x="84803" y="0"/>
                  <a:pt x="0" y="84803"/>
                  <a:pt x="0" y="189412"/>
                </a:cubicBezTo>
                <a:lnTo>
                  <a:pt x="0" y="947067"/>
                </a:lnTo>
                <a:lnTo>
                  <a:pt x="0" y="947066"/>
                </a:lnTo>
                <a:cubicBezTo>
                  <a:pt x="0" y="1051676"/>
                  <a:pt x="84803" y="1136479"/>
                  <a:pt x="189412" y="1136479"/>
                </a:cubicBezTo>
                <a:lnTo>
                  <a:pt x="2547441" y="1136480"/>
                </a:lnTo>
                <a:lnTo>
                  <a:pt x="2547441" y="1136479"/>
                </a:lnTo>
                <a:cubicBezTo>
                  <a:pt x="2652050" y="1136479"/>
                  <a:pt x="2736854" y="1051676"/>
                  <a:pt x="2736854" y="947067"/>
                </a:cubicBezTo>
                <a:lnTo>
                  <a:pt x="2736854" y="189413"/>
                </a:lnTo>
                <a:cubicBezTo>
                  <a:pt x="2736854" y="84803"/>
                  <a:pt x="2652050" y="0"/>
                  <a:pt x="2547441" y="0"/>
                </a:cubicBezTo>
                <a:lnTo>
                  <a:pt x="189413" y="0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251670"/>
            <a:ext cx="7886700" cy="729842"/>
          </a:xfrm>
        </p:spPr>
        <p:txBody>
          <a:bodyPr/>
          <a:lstStyle/>
          <a:p>
            <a:pPr algn="ctr"/>
            <a:r>
              <a:rPr lang="en-GB" sz="4000" dirty="0"/>
              <a:t>Hospital Funding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1" y="1526797"/>
            <a:ext cx="8104289" cy="1887523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/>
              <a:t>Based on catchment population</a:t>
            </a:r>
          </a:p>
          <a:p>
            <a:r>
              <a:rPr lang="en-GB" sz="3200" dirty="0"/>
              <a:t>Number of procedures and case mix irrelevant to funding</a:t>
            </a:r>
          </a:p>
          <a:p>
            <a:pPr marL="0" indent="0">
              <a:buNone/>
            </a:pPr>
            <a:r>
              <a:rPr lang="en-GB" sz="3200" dirty="0"/>
              <a:t>                        </a:t>
            </a:r>
          </a:p>
          <a:p>
            <a:pPr marL="0" indent="0">
              <a:buNone/>
            </a:pPr>
            <a:r>
              <a:rPr lang="en-GB" sz="3200" dirty="0"/>
              <a:t>                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3614F253-5AEC-3264-BD57-516AEBF687B5}"/>
              </a:ext>
            </a:extLst>
          </p:cNvPr>
          <p:cNvSpPr>
            <a:spLocks/>
          </p:cNvSpPr>
          <p:nvPr/>
        </p:nvSpPr>
        <p:spPr bwMode="auto">
          <a:xfrm>
            <a:off x="2348268" y="3703573"/>
            <a:ext cx="7051764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Money received by hospitals fixed regardless of number patients treated</a:t>
            </a:r>
          </a:p>
        </p:txBody>
      </p:sp>
    </p:spTree>
    <p:extLst>
      <p:ext uri="{BB962C8B-B14F-4D97-AF65-F5344CB8AC3E}">
        <p14:creationId xmlns:p14="http://schemas.microsoft.com/office/powerpoint/2010/main" val="151034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43282"/>
            <a:ext cx="7886700" cy="830511"/>
          </a:xfrm>
        </p:spPr>
        <p:txBody>
          <a:bodyPr/>
          <a:lstStyle/>
          <a:p>
            <a:pPr algn="ctr"/>
            <a:r>
              <a:rPr lang="en-GB" sz="4000" dirty="0"/>
              <a:t>Funding becomes more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Increasing population</a:t>
            </a:r>
          </a:p>
          <a:p>
            <a:pPr marL="0" indent="0">
              <a:buNone/>
            </a:pPr>
            <a:r>
              <a:rPr lang="en-GB" dirty="0"/>
              <a:t>Increasing rate of demand</a:t>
            </a:r>
          </a:p>
          <a:p>
            <a:pPr marL="0" indent="0">
              <a:buNone/>
            </a:pPr>
            <a:r>
              <a:rPr lang="en-GB" dirty="0"/>
              <a:t>Introduction of Technology</a:t>
            </a:r>
          </a:p>
          <a:p>
            <a:pPr marL="0" indent="0">
              <a:buNone/>
            </a:pPr>
            <a:r>
              <a:rPr lang="en-GB" dirty="0"/>
              <a:t>Aging population</a:t>
            </a:r>
          </a:p>
          <a:p>
            <a:pPr marL="0" indent="0">
              <a:buNone/>
            </a:pPr>
            <a:r>
              <a:rPr lang="en-GB" dirty="0"/>
              <a:t>Population change per area</a:t>
            </a:r>
          </a:p>
          <a:p>
            <a:pPr marL="0" indent="0">
              <a:buNone/>
            </a:pPr>
            <a:r>
              <a:rPr lang="en-GB" dirty="0"/>
              <a:t>Increase in ambulatory surgery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populationincrease in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51" y="1493240"/>
            <a:ext cx="2577761" cy="16579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obotic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50" y="3432956"/>
            <a:ext cx="2577761" cy="1676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37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D16D2E2F-494D-A277-025D-4E88F8CBCD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65289" y="528399"/>
            <a:ext cx="5070894" cy="98922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/>
              <a:t>NHS Funding Models</a:t>
            </a:r>
            <a:endParaRPr lang="en-US" altLang="en-US" sz="4000" dirty="0"/>
          </a:p>
        </p:txBody>
      </p:sp>
      <p:pic>
        <p:nvPicPr>
          <p:cNvPr id="76804" name="Picture 5" descr="PBR">
            <a:extLst>
              <a:ext uri="{FF2B5EF4-FFF2-40B4-BE49-F238E27FC236}">
                <a16:creationId xmlns:a16="http://schemas.microsoft.com/office/drawing/2014/main" xmlns="" id="{950CEDC4-D0F4-58EC-D760-C29B11ED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70" y="1993018"/>
            <a:ext cx="3157537" cy="3960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DF5905-3316-C226-D830-BCF4DBC501E0}"/>
              </a:ext>
            </a:extLst>
          </p:cNvPr>
          <p:cNvSpPr txBox="1"/>
          <p:nvPr/>
        </p:nvSpPr>
        <p:spPr>
          <a:xfrm>
            <a:off x="1347878" y="2203709"/>
            <a:ext cx="51880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202124"/>
                </a:solidFill>
                <a:effectLst/>
                <a:latin typeface="Google Sans"/>
              </a:rPr>
              <a:t>Until 2005 </a:t>
            </a:r>
            <a:r>
              <a:rPr lang="en-GB" sz="2800" dirty="0">
                <a:solidFill>
                  <a:srgbClr val="202124"/>
                </a:solidFill>
                <a:latin typeface="Google Sans"/>
              </a:rPr>
              <a:t>t</a:t>
            </a:r>
            <a:r>
              <a:rPr lang="en-GB" sz="2800" b="0" i="0" dirty="0">
                <a:solidFill>
                  <a:srgbClr val="202124"/>
                </a:solidFill>
                <a:effectLst/>
                <a:latin typeface="Google Sans"/>
              </a:rPr>
              <a:t>he money a hospital received was fixed, regardless of the number of patients it treated (block contract)</a:t>
            </a:r>
          </a:p>
          <a:p>
            <a:endParaRPr lang="en-GB" sz="2800" b="0" i="0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en-GB" sz="2800" dirty="0">
                <a:solidFill>
                  <a:srgbClr val="202124"/>
                </a:solidFill>
                <a:latin typeface="Google Sans"/>
              </a:rPr>
              <a:t>From 2006</a:t>
            </a:r>
            <a:r>
              <a:rPr lang="en-GB" sz="2800" b="0" i="0" dirty="0">
                <a:solidFill>
                  <a:srgbClr val="202124"/>
                </a:solidFill>
                <a:effectLst/>
                <a:latin typeface="Google Sans"/>
              </a:rPr>
              <a:t> Under Payment b</a:t>
            </a:r>
            <a:r>
              <a:rPr lang="en-GB" sz="2800" dirty="0">
                <a:solidFill>
                  <a:srgbClr val="202124"/>
                </a:solidFill>
                <a:latin typeface="Google Sans"/>
              </a:rPr>
              <a:t>y </a:t>
            </a:r>
            <a:r>
              <a:rPr lang="en-GB" sz="2800" b="0" i="0" dirty="0">
                <a:solidFill>
                  <a:srgbClr val="202124"/>
                </a:solidFill>
                <a:effectLst/>
                <a:latin typeface="Google Sans"/>
              </a:rPr>
              <a:t>Results</a:t>
            </a:r>
            <a:r>
              <a:rPr lang="en-GB" sz="28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n-GB" sz="2800" b="0" i="0" dirty="0">
                <a:solidFill>
                  <a:srgbClr val="202124"/>
                </a:solidFill>
                <a:effectLst/>
                <a:latin typeface="Google Sans"/>
              </a:rPr>
              <a:t>payments are made based on activity delivered</a:t>
            </a:r>
            <a:r>
              <a:rPr lang="en-GB" sz="2800" dirty="0">
                <a:solidFill>
                  <a:srgbClr val="202124"/>
                </a:solidFill>
                <a:latin typeface="Google Sans"/>
              </a:rPr>
              <a:t> (</a:t>
            </a:r>
            <a:r>
              <a:rPr lang="en-GB" sz="2800" dirty="0" err="1">
                <a:solidFill>
                  <a:srgbClr val="202124"/>
                </a:solidFill>
                <a:latin typeface="Google Sans"/>
              </a:rPr>
              <a:t>PbR</a:t>
            </a:r>
            <a:r>
              <a:rPr lang="en-GB" sz="2800" dirty="0">
                <a:solidFill>
                  <a:srgbClr val="202124"/>
                </a:solidFill>
                <a:latin typeface="Google Sans"/>
              </a:rPr>
              <a:t>)</a:t>
            </a:r>
            <a:endParaRPr lang="en-GB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84560"/>
            <a:ext cx="7886700" cy="5704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015069"/>
            <a:ext cx="5899699" cy="473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Payment by Results (</a:t>
            </a:r>
            <a:r>
              <a:rPr lang="en-GB" sz="3200" dirty="0" err="1"/>
              <a:t>PbR</a:t>
            </a:r>
            <a:r>
              <a:rPr lang="en-GB" sz="3200" dirty="0"/>
              <a:t>) introduced   throughout NHS in England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Payment  for health </a:t>
            </a:r>
            <a:r>
              <a:rPr lang="en-GB" sz="3200" dirty="0">
                <a:solidFill>
                  <a:srgbClr val="FF0000"/>
                </a:solidFill>
              </a:rPr>
              <a:t>activity</a:t>
            </a:r>
            <a:r>
              <a:rPr lang="en-GB" sz="3200" dirty="0"/>
              <a:t>, not per head of </a:t>
            </a:r>
            <a:r>
              <a:rPr lang="en-GB" sz="3200" dirty="0">
                <a:solidFill>
                  <a:srgbClr val="FF0000"/>
                </a:solidFill>
              </a:rPr>
              <a:t>population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1638" y="4261607"/>
            <a:ext cx="1997686" cy="838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Prime Minister Gordon Brown</a:t>
            </a:r>
          </a:p>
        </p:txBody>
      </p:sp>
      <p:pic>
        <p:nvPicPr>
          <p:cNvPr id="1026" name="Picture 2" descr="The Rt Hon Gordon Brown">
            <a:extLst>
              <a:ext uri="{FF2B5EF4-FFF2-40B4-BE49-F238E27FC236}">
                <a16:creationId xmlns:a16="http://schemas.microsoft.com/office/drawing/2014/main" xmlns="" id="{FF1ECE6D-F013-1399-8FFE-CBA3DA18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05" y="1660537"/>
            <a:ext cx="2543315" cy="16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83B319-7C3E-8F51-0044-3CFB1161298E}"/>
              </a:ext>
            </a:extLst>
          </p:cNvPr>
          <p:cNvSpPr>
            <a:spLocks/>
          </p:cNvSpPr>
          <p:nvPr/>
        </p:nvSpPr>
        <p:spPr bwMode="auto">
          <a:xfrm>
            <a:off x="1702871" y="2785303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‘Money will follow patients’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3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A6D249-9B9B-1B61-F1A4-8624210A0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79EBC-AE75-4477-18D9-42560DBF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09058"/>
            <a:ext cx="7886700" cy="60400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Finance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C3D73614-F673-DCEB-DB88-8E4E1E1EE1EB}"/>
              </a:ext>
            </a:extLst>
          </p:cNvPr>
          <p:cNvSpPr/>
          <p:nvPr/>
        </p:nvSpPr>
        <p:spPr>
          <a:xfrm>
            <a:off x="5861568" y="2090680"/>
            <a:ext cx="302004" cy="562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C402985F-B5CE-D1F6-16B4-A5C850D1FB14}"/>
              </a:ext>
            </a:extLst>
          </p:cNvPr>
          <p:cNvSpPr/>
          <p:nvPr/>
        </p:nvSpPr>
        <p:spPr>
          <a:xfrm>
            <a:off x="5899677" y="4043666"/>
            <a:ext cx="302004" cy="562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2F85AF18-B717-3152-61D5-D1BFF267852F}"/>
              </a:ext>
            </a:extLst>
          </p:cNvPr>
          <p:cNvSpPr/>
          <p:nvPr/>
        </p:nvSpPr>
        <p:spPr>
          <a:xfrm rot="2213113">
            <a:off x="3997101" y="3983644"/>
            <a:ext cx="302004" cy="6323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07679222-F752-7C9E-547F-0AB7F82C7462}"/>
              </a:ext>
            </a:extLst>
          </p:cNvPr>
          <p:cNvSpPr/>
          <p:nvPr/>
        </p:nvSpPr>
        <p:spPr>
          <a:xfrm rot="19526778">
            <a:off x="7886040" y="3986165"/>
            <a:ext cx="302004" cy="6323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879DF3AA-6E08-82AD-1F9B-F188E02E3D4D}"/>
              </a:ext>
            </a:extLst>
          </p:cNvPr>
          <p:cNvSpPr>
            <a:spLocks/>
          </p:cNvSpPr>
          <p:nvPr/>
        </p:nvSpPr>
        <p:spPr bwMode="auto">
          <a:xfrm>
            <a:off x="3416983" y="950402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Central Government Taxation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136F3E09-A221-859A-CA69-B704923E1CD9}"/>
              </a:ext>
            </a:extLst>
          </p:cNvPr>
          <p:cNvSpPr>
            <a:spLocks/>
          </p:cNvSpPr>
          <p:nvPr/>
        </p:nvSpPr>
        <p:spPr bwMode="auto">
          <a:xfrm>
            <a:off x="3416983" y="2761655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Regional Funding Allocation based on </a:t>
            </a:r>
            <a:r>
              <a:rPr lang="en-GB" altLang="en-US" sz="3200" dirty="0">
                <a:solidFill>
                  <a:srgbClr val="FF0000"/>
                </a:solidFill>
              </a:rPr>
              <a:t>Activity</a:t>
            </a: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xmlns="" id="{98B0F515-9CC2-B327-0442-45C0D2C155D9}"/>
              </a:ext>
            </a:extLst>
          </p:cNvPr>
          <p:cNvSpPr>
            <a:spLocks/>
          </p:cNvSpPr>
          <p:nvPr/>
        </p:nvSpPr>
        <p:spPr bwMode="auto">
          <a:xfrm>
            <a:off x="2349424" y="4805419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Community Services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xmlns="" id="{4F0D2176-D681-0961-4EF9-4B0661C7A4E5}"/>
              </a:ext>
            </a:extLst>
          </p:cNvPr>
          <p:cNvSpPr>
            <a:spLocks/>
          </p:cNvSpPr>
          <p:nvPr/>
        </p:nvSpPr>
        <p:spPr bwMode="auto">
          <a:xfrm>
            <a:off x="5003025" y="4805419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General Practitioners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xmlns="" id="{A6BCC10F-628A-4110-17F3-91566BBA28F1}"/>
              </a:ext>
            </a:extLst>
          </p:cNvPr>
          <p:cNvSpPr>
            <a:spLocks/>
          </p:cNvSpPr>
          <p:nvPr/>
        </p:nvSpPr>
        <p:spPr bwMode="auto">
          <a:xfrm>
            <a:off x="7642038" y="4775647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Hospital Care</a:t>
            </a:r>
          </a:p>
        </p:txBody>
      </p:sp>
    </p:spTree>
    <p:extLst>
      <p:ext uri="{BB962C8B-B14F-4D97-AF65-F5344CB8AC3E}">
        <p14:creationId xmlns:p14="http://schemas.microsoft.com/office/powerpoint/2010/main" val="4026811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59392"/>
            <a:ext cx="7886700" cy="805343"/>
          </a:xfrm>
        </p:spPr>
        <p:txBody>
          <a:bodyPr/>
          <a:lstStyle/>
          <a:p>
            <a:pPr algn="ctr"/>
            <a:r>
              <a:rPr lang="en-GB" sz="3600" dirty="0"/>
              <a:t>Problem with </a:t>
            </a:r>
            <a:r>
              <a:rPr lang="en-GB" sz="3600" dirty="0" err="1"/>
              <a:t>PbR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33851"/>
            <a:ext cx="7886700" cy="484311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                               Day Surgery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dirty="0"/>
              <a:t>Money follows patients</a:t>
            </a:r>
          </a:p>
          <a:p>
            <a:r>
              <a:rPr lang="en-GB" dirty="0"/>
              <a:t>Tariff for overnight stay </a:t>
            </a:r>
            <a:r>
              <a:rPr lang="en-GB" b="1" dirty="0"/>
              <a:t>&gt;</a:t>
            </a:r>
            <a:r>
              <a:rPr lang="en-GB" dirty="0"/>
              <a:t> day surgery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</a:t>
            </a:r>
            <a:r>
              <a:rPr lang="en-GB" sz="3200" dirty="0"/>
              <a:t>Therefore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dirty="0"/>
              <a:t>                </a:t>
            </a:r>
            <a:r>
              <a:rPr lang="en-GB" b="1" i="1" dirty="0"/>
              <a:t>Why bother with day surgery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567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75110"/>
          </a:xfrm>
        </p:spPr>
        <p:txBody>
          <a:bodyPr/>
          <a:lstStyle/>
          <a:p>
            <a:pPr algn="ctr"/>
            <a:r>
              <a:rPr lang="en-GB" sz="4000" dirty="0"/>
              <a:t>Problem with </a:t>
            </a:r>
            <a:r>
              <a:rPr lang="en-GB" sz="4000" dirty="0" err="1"/>
              <a:t>PbR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440" y="1736521"/>
            <a:ext cx="10139680" cy="39596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Government wished to promote Day Surgery to reduce health care costs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Laparoscopic Cholecystectomy identified as offering the greatest cost savings by converting to Day Surgery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                                      </a:t>
            </a:r>
            <a:r>
              <a:rPr lang="en-GB" dirty="0"/>
              <a:t>HOW TO ACHIEVE THIS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113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01338"/>
            <a:ext cx="7886700" cy="116606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British Association of Day Surgery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95" y="2073426"/>
            <a:ext cx="11208775" cy="2546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Equal payment for procedures performed as day cases or overnight stay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Incentivise good practice such as day surgery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2D6579D-4786-EDCD-63FE-71F88AAD8D53}"/>
              </a:ext>
            </a:extLst>
          </p:cNvPr>
          <p:cNvSpPr>
            <a:spLocks/>
          </p:cNvSpPr>
          <p:nvPr/>
        </p:nvSpPr>
        <p:spPr bwMode="auto">
          <a:xfrm>
            <a:off x="3416983" y="2718123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Removes financial incentive to keep patient overnight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7E98EAC2-BA15-1172-3767-9AD4100BA281}"/>
              </a:ext>
            </a:extLst>
          </p:cNvPr>
          <p:cNvSpPr>
            <a:spLocks/>
          </p:cNvSpPr>
          <p:nvPr/>
        </p:nvSpPr>
        <p:spPr bwMode="auto">
          <a:xfrm>
            <a:off x="3416983" y="4769129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Financially rewards hospitals for Day Surgery procedures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50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/>
              <a:t>Best Practice Tariff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53842" y="1820412"/>
            <a:ext cx="3868340" cy="1652631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Introduced initially for Laparoscopic Cholecystectomy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53151" y="1946247"/>
            <a:ext cx="3887391" cy="1853967"/>
          </a:xfrm>
        </p:spPr>
        <p:txBody>
          <a:bodyPr/>
          <a:lstStyle/>
          <a:p>
            <a:r>
              <a:rPr lang="en-GB" sz="2800" b="0" i="1" dirty="0">
                <a:solidFill>
                  <a:srgbClr val="000090"/>
                </a:solidFill>
                <a:latin typeface="Tahoma"/>
                <a:cs typeface="Tahoma"/>
              </a:rPr>
              <a:t>2009:</a:t>
            </a:r>
          </a:p>
          <a:p>
            <a:pPr algn="ctr"/>
            <a:r>
              <a:rPr lang="en-GB" sz="2800" b="0" dirty="0">
                <a:solidFill>
                  <a:srgbClr val="000090"/>
                </a:solidFill>
                <a:latin typeface="Tahoma"/>
                <a:cs typeface="Tahoma"/>
              </a:rPr>
              <a:t>Day case:  €1775</a:t>
            </a:r>
          </a:p>
          <a:p>
            <a:pPr algn="ctr"/>
            <a:r>
              <a:rPr lang="en-GB" sz="2800" b="0" dirty="0">
                <a:solidFill>
                  <a:srgbClr val="000090"/>
                </a:solidFill>
                <a:latin typeface="Tahoma"/>
                <a:cs typeface="Tahoma"/>
              </a:rPr>
              <a:t>In-patient: €1775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53151" y="3897648"/>
            <a:ext cx="3887391" cy="3684588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000090"/>
                </a:solidFill>
                <a:latin typeface="Tahoma"/>
                <a:cs typeface="Tahoma"/>
              </a:rPr>
              <a:t>For 2010-11: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0090"/>
                </a:solidFill>
                <a:latin typeface="Tahoma"/>
                <a:cs typeface="Tahoma"/>
              </a:rPr>
              <a:t>Day case:  </a:t>
            </a:r>
            <a:r>
              <a:rPr lang="en-GB" dirty="0">
                <a:solidFill>
                  <a:srgbClr val="FF0000"/>
                </a:solidFill>
                <a:latin typeface="Tahoma"/>
                <a:cs typeface="Tahoma"/>
              </a:rPr>
              <a:t>€2202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0090"/>
                </a:solidFill>
                <a:latin typeface="Tahoma"/>
                <a:cs typeface="Tahoma"/>
              </a:rPr>
              <a:t>In-patient: €1779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67" y="3627931"/>
            <a:ext cx="3004107" cy="16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4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1008062"/>
          </a:xfrm>
        </p:spPr>
        <p:txBody>
          <a:bodyPr/>
          <a:lstStyle/>
          <a:p>
            <a:pPr eaLnBrk="1" hangingPunct="1"/>
            <a:r>
              <a:rPr lang="en-GB" altLang="en-US"/>
              <a:t>Impact of Best Practice Tariff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179889" y="4084638"/>
            <a:ext cx="585787" cy="11858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637213" y="3736976"/>
            <a:ext cx="569912" cy="153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078664" y="3957638"/>
            <a:ext cx="585787" cy="13128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3751264" y="2187576"/>
            <a:ext cx="1587" cy="30829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687763" y="5270500"/>
            <a:ext cx="635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687763" y="4891089"/>
            <a:ext cx="635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687763" y="4495800"/>
            <a:ext cx="635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687763" y="4116389"/>
            <a:ext cx="635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687763" y="3736975"/>
            <a:ext cx="635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687763" y="3341689"/>
            <a:ext cx="635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3687763" y="2962275"/>
            <a:ext cx="635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687763" y="2566989"/>
            <a:ext cx="635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3687763" y="2187575"/>
            <a:ext cx="635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V="1">
            <a:off x="3751264" y="5270500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V="1">
            <a:off x="5208589" y="5270500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6650039" y="5270500"/>
            <a:ext cx="1587" cy="635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3370263" y="5143501"/>
            <a:ext cx="139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3243264" y="4764088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243264" y="4368800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243264" y="3989388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3243264" y="3609975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3243264" y="3214688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3243264" y="2835275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3243264" y="2439988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3243264" y="2060575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4151314" y="5459413"/>
            <a:ext cx="673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5592764" y="5459413"/>
            <a:ext cx="673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7050089" y="5459413"/>
            <a:ext cx="673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1846264" y="2565400"/>
            <a:ext cx="12969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2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%</a:t>
            </a:r>
            <a:br>
              <a:rPr lang="en-GB" altLang="en-US" sz="22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GB" altLang="en-US" sz="22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Lap Chole</a:t>
            </a:r>
            <a:br>
              <a:rPr lang="en-GB" altLang="en-US" sz="22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GB" altLang="en-US" sz="22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as</a:t>
            </a:r>
            <a:br>
              <a:rPr lang="en-GB" altLang="en-US" sz="22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GB" altLang="en-US" sz="2200">
                <a:solidFill>
                  <a:srgbClr val="0000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Day Case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751264" y="1628775"/>
            <a:ext cx="5800725" cy="4200526"/>
            <a:chOff x="1403" y="1026"/>
            <a:chExt cx="3654" cy="2646"/>
          </a:xfrm>
        </p:grpSpPr>
        <p:sp>
          <p:nvSpPr>
            <p:cNvPr id="54307" name="Line 33"/>
            <p:cNvSpPr>
              <a:spLocks noChangeShapeType="1"/>
            </p:cNvSpPr>
            <p:nvPr/>
          </p:nvSpPr>
          <p:spPr bwMode="auto">
            <a:xfrm>
              <a:off x="1403" y="3320"/>
              <a:ext cx="365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4308" name="Group 34"/>
            <p:cNvGrpSpPr>
              <a:grpSpLocks/>
            </p:cNvGrpSpPr>
            <p:nvPr/>
          </p:nvGrpSpPr>
          <p:grpSpPr bwMode="auto">
            <a:xfrm>
              <a:off x="3378" y="1026"/>
              <a:ext cx="1679" cy="2646"/>
              <a:chOff x="3378" y="1026"/>
              <a:chExt cx="1679" cy="2646"/>
            </a:xfrm>
          </p:grpSpPr>
          <p:sp>
            <p:nvSpPr>
              <p:cNvPr id="54309" name="Rectangle 35"/>
              <p:cNvSpPr>
                <a:spLocks noChangeArrowheads="1"/>
              </p:cNvSpPr>
              <p:nvPr/>
            </p:nvSpPr>
            <p:spPr bwMode="auto">
              <a:xfrm>
                <a:off x="4417" y="1657"/>
                <a:ext cx="359" cy="166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310" name="Line 36"/>
              <p:cNvSpPr>
                <a:spLocks noChangeShapeType="1"/>
              </p:cNvSpPr>
              <p:nvPr/>
            </p:nvSpPr>
            <p:spPr bwMode="auto">
              <a:xfrm flipV="1">
                <a:off x="4148" y="3320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11" name="Line 37"/>
              <p:cNvSpPr>
                <a:spLocks noChangeShapeType="1"/>
              </p:cNvSpPr>
              <p:nvPr/>
            </p:nvSpPr>
            <p:spPr bwMode="auto">
              <a:xfrm flipV="1">
                <a:off x="5056" y="3320"/>
                <a:ext cx="1" cy="4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12" name="Rectangle 38"/>
              <p:cNvSpPr>
                <a:spLocks noChangeArrowheads="1"/>
              </p:cNvSpPr>
              <p:nvPr/>
            </p:nvSpPr>
            <p:spPr bwMode="auto">
              <a:xfrm>
                <a:off x="4389" y="3439"/>
                <a:ext cx="4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sz="2400">
                    <a:solidFill>
                      <a:srgbClr val="000099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54313" name="Text Box 39"/>
              <p:cNvSpPr txBox="1">
                <a:spLocks noChangeArrowheads="1"/>
              </p:cNvSpPr>
              <p:nvPr/>
            </p:nvSpPr>
            <p:spPr bwMode="auto">
              <a:xfrm>
                <a:off x="3378" y="1026"/>
                <a:ext cx="167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sz="2400" dirty="0">
                    <a:solidFill>
                      <a:srgbClr val="000099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Best practice tariff</a:t>
                </a:r>
              </a:p>
            </p:txBody>
          </p:sp>
          <p:sp>
            <p:nvSpPr>
              <p:cNvPr id="54314" name="Line 40"/>
              <p:cNvSpPr>
                <a:spLocks noChangeShapeType="1"/>
              </p:cNvSpPr>
              <p:nvPr/>
            </p:nvSpPr>
            <p:spPr bwMode="auto">
              <a:xfrm>
                <a:off x="4150" y="1344"/>
                <a:ext cx="0" cy="18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4305" name="Rectangle 41"/>
          <p:cNvSpPr>
            <a:spLocks noChangeArrowheads="1"/>
          </p:cNvSpPr>
          <p:nvPr/>
        </p:nvSpPr>
        <p:spPr bwMode="auto">
          <a:xfrm>
            <a:off x="2041715" y="1143396"/>
            <a:ext cx="5759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i="1" dirty="0">
                <a:solidFill>
                  <a:srgbClr val="02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Howard, et al. </a:t>
            </a:r>
            <a:r>
              <a:rPr lang="en-US" altLang="en-US" sz="1400" i="1" dirty="0">
                <a:solidFill>
                  <a:srgbClr val="02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J One-day Surgery 21: 4, 2011</a:t>
            </a:r>
            <a:endParaRPr lang="en-GB" altLang="en-US" sz="1400" i="1" dirty="0">
              <a:solidFill>
                <a:srgbClr val="02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306" name="Line 42"/>
          <p:cNvSpPr>
            <a:spLocks noChangeShapeType="1"/>
          </p:cNvSpPr>
          <p:nvPr/>
        </p:nvSpPr>
        <p:spPr bwMode="auto">
          <a:xfrm>
            <a:off x="3751263" y="5268119"/>
            <a:ext cx="4360862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12F6444D-9CE7-D9B5-2DEB-375C90C34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74650"/>
            <a:ext cx="12192000" cy="1325563"/>
          </a:xfrm>
        </p:spPr>
        <p:txBody>
          <a:bodyPr anchorCtr="1"/>
          <a:lstStyle/>
          <a:p>
            <a:pPr algn="ctr"/>
            <a:r>
              <a:rPr lang="en-US" altLang="en-US" sz="4000"/>
              <a:t>Little Progress – British Medical Journal Editorial 1948</a:t>
            </a:r>
          </a:p>
        </p:txBody>
      </p:sp>
      <p:pic>
        <p:nvPicPr>
          <p:cNvPr id="9219" name="Picture 2" descr="The Birth of the NHS - BBC Archive">
            <a:extLst>
              <a:ext uri="{FF2B5EF4-FFF2-40B4-BE49-F238E27FC236}">
                <a16:creationId xmlns:a16="http://schemas.microsoft.com/office/drawing/2014/main" xmlns="" id="{98CA4E58-2547-D60B-D70A-461D16AD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481263"/>
            <a:ext cx="4616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: Rounded Corners 3">
            <a:extLst>
              <a:ext uri="{FF2B5EF4-FFF2-40B4-BE49-F238E27FC236}">
                <a16:creationId xmlns:a16="http://schemas.microsoft.com/office/drawing/2014/main" xmlns="" id="{16B5F2D3-0DF8-335F-7AA7-762C6C45387B}"/>
              </a:ext>
            </a:extLst>
          </p:cNvPr>
          <p:cNvSpPr>
            <a:spLocks/>
          </p:cNvSpPr>
          <p:nvPr/>
        </p:nvSpPr>
        <p:spPr bwMode="auto">
          <a:xfrm>
            <a:off x="728663" y="2216150"/>
            <a:ext cx="6435725" cy="3465513"/>
          </a:xfrm>
          <a:custGeom>
            <a:avLst/>
            <a:gdLst>
              <a:gd name="T0" fmla="*/ 3216413 w 6436306"/>
              <a:gd name="T1" fmla="*/ 0 h 3465466"/>
              <a:gd name="T2" fmla="*/ 6432820 w 6436306"/>
              <a:gd name="T3" fmla="*/ 1732877 h 3465466"/>
              <a:gd name="T4" fmla="*/ 3216413 w 6436306"/>
              <a:gd name="T5" fmla="*/ 3465748 h 3465466"/>
              <a:gd name="T6" fmla="*/ 0 w 6436306"/>
              <a:gd name="T7" fmla="*/ 1732877 h 346546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69172 w 6436306"/>
              <a:gd name="T13" fmla="*/ 169172 h 3465466"/>
              <a:gd name="T14" fmla="*/ 6267134 w 6436306"/>
              <a:gd name="T15" fmla="*/ 3296294 h 3465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36306" h="3465466">
                <a:moveTo>
                  <a:pt x="577578" y="0"/>
                </a:moveTo>
                <a:lnTo>
                  <a:pt x="577578" y="0"/>
                </a:lnTo>
                <a:cubicBezTo>
                  <a:pt x="258590" y="0"/>
                  <a:pt x="0" y="258590"/>
                  <a:pt x="0" y="577577"/>
                </a:cubicBezTo>
                <a:lnTo>
                  <a:pt x="0" y="2887888"/>
                </a:lnTo>
                <a:lnTo>
                  <a:pt x="0" y="2887887"/>
                </a:lnTo>
                <a:cubicBezTo>
                  <a:pt x="0" y="3206875"/>
                  <a:pt x="258590" y="3465465"/>
                  <a:pt x="577577" y="3465465"/>
                </a:cubicBezTo>
                <a:lnTo>
                  <a:pt x="5858728" y="3465466"/>
                </a:lnTo>
                <a:lnTo>
                  <a:pt x="5858728" y="3465465"/>
                </a:lnTo>
                <a:cubicBezTo>
                  <a:pt x="6177715" y="3465465"/>
                  <a:pt x="6436306" y="3206875"/>
                  <a:pt x="6436306" y="2887888"/>
                </a:cubicBezTo>
                <a:lnTo>
                  <a:pt x="6436306" y="577578"/>
                </a:lnTo>
                <a:cubicBezTo>
                  <a:pt x="6436306" y="258590"/>
                  <a:pt x="6177715" y="0"/>
                  <a:pt x="5858728" y="0"/>
                </a:cubicBezTo>
                <a:lnTo>
                  <a:pt x="577578" y="0"/>
                </a:lnTo>
                <a:close/>
              </a:path>
            </a:pathLst>
          </a:custGeom>
          <a:noFill/>
          <a:ln w="19046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“Any surgeon who allows a patient to leave hospital within 14 days of an abdominal operation (this would include hernia repair) would be in a difficult position should complications occur’’.</a:t>
            </a:r>
            <a:endParaRPr lang="en-GB" altLang="en-US" dirty="0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67781"/>
            <a:ext cx="7886700" cy="6207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ahoma"/>
                <a:cs typeface="Tahoma"/>
              </a:rPr>
              <a:t>Best Practice Tariffs 2015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858" y="914401"/>
            <a:ext cx="9753600" cy="5262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ahoma"/>
                <a:cs typeface="Tahoma"/>
              </a:rPr>
              <a:t>Breast Surgery: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Tahoma"/>
                <a:cs typeface="Tahoma"/>
              </a:rPr>
              <a:t>Mastectomy, Sentinel Node Biopsy, Axillary Clearance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dirty="0">
              <a:latin typeface="Tahoma"/>
              <a:cs typeface="Tahom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ahoma"/>
                <a:cs typeface="Tahoma"/>
              </a:rPr>
              <a:t>ENT:</a:t>
            </a:r>
            <a:r>
              <a:rPr lang="en-GB" dirty="0">
                <a:latin typeface="Tahoma"/>
                <a:cs typeface="Tahoma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Tahoma"/>
                <a:cs typeface="Tahoma"/>
              </a:rPr>
              <a:t>Tonsillectomy, Septoplasty, Mastoid Ops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dirty="0">
              <a:latin typeface="Tahoma"/>
              <a:cs typeface="Tahom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ahoma"/>
                <a:cs typeface="Tahoma"/>
              </a:rPr>
              <a:t>Orthopaedics</a:t>
            </a:r>
            <a:r>
              <a:rPr lang="en-GB" sz="2400" b="1" dirty="0">
                <a:latin typeface="Tahoma"/>
                <a:cs typeface="Tahoma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Tahoma"/>
                <a:cs typeface="Tahoma"/>
              </a:rPr>
              <a:t>Dupuytren’s, Subacromial decompression, Bunion ops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dirty="0">
              <a:latin typeface="Tahoma"/>
              <a:cs typeface="Tahom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ahoma"/>
                <a:cs typeface="Tahoma"/>
              </a:rPr>
              <a:t>Gynaecology: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Tahoma"/>
                <a:cs typeface="Tahoma"/>
              </a:rPr>
              <a:t>Female incontinence surgery, Outpatient Hysteroscopy/Sterilisation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dirty="0">
              <a:latin typeface="Tahoma"/>
              <a:cs typeface="Tahom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ahoma"/>
                <a:cs typeface="Tahoma"/>
              </a:rPr>
              <a:t>Urology</a:t>
            </a:r>
            <a:r>
              <a:rPr lang="en-GB" sz="2400" b="1" dirty="0">
                <a:latin typeface="Tahoma"/>
                <a:cs typeface="Tahoma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Tahoma"/>
                <a:cs typeface="Tahoma"/>
              </a:rPr>
              <a:t>Resection of Prostate, Outpatient Cystoscopy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dirty="0">
              <a:latin typeface="Tahoma"/>
              <a:cs typeface="Tahom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ahoma"/>
                <a:cs typeface="Tahoma"/>
              </a:rPr>
              <a:t>General Surgery: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Tahoma"/>
                <a:cs typeface="Tahoma"/>
              </a:rPr>
              <a:t>Laparoscopic Cholecystectomy, Hernia Repair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643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Tahoma"/>
                <a:cs typeface="Tahoma"/>
              </a:rPr>
              <a:t>Payment..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5479" y="1825625"/>
          <a:ext cx="10401043" cy="435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9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405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Daycase (£)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Inpatient (£)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Diff</a:t>
                      </a:r>
                    </a:p>
                    <a:p>
                      <a:pPr algn="ctr"/>
                      <a:r>
                        <a:rPr lang="en-US" sz="1800"/>
                        <a:t>(%)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Laparoscopic</a:t>
                      </a:r>
                      <a:r>
                        <a:rPr lang="en-US" sz="1800" baseline="0">
                          <a:latin typeface="Tahoma"/>
                          <a:cs typeface="Tahoma"/>
                        </a:rPr>
                        <a:t> Cholecystectomy</a:t>
                      </a:r>
                      <a:endParaRPr lang="en-US" sz="1800">
                        <a:latin typeface="Tahoma"/>
                        <a:cs typeface="Tahoma"/>
                      </a:endParaRP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1909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1726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10.6%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Inguinal/Umbilical/Femoral Hernia Repair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1363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1228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11.0%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Ops for urinary incontinence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1181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1067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10.7%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Tonsillectomy (adult)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1094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988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11.0%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Mastectomy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2123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1928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10.2%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TUR (Prostate)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2127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1931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10.2%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Septoplasty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1237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1119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10.5%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Tympanoplasty/Mastoid</a:t>
                      </a:r>
                      <a:r>
                        <a:rPr lang="en-US" sz="1800" baseline="0">
                          <a:latin typeface="Tahoma"/>
                          <a:cs typeface="Tahoma"/>
                        </a:rPr>
                        <a:t> Ops</a:t>
                      </a:r>
                      <a:endParaRPr lang="en-US" sz="1800">
                        <a:latin typeface="Tahoma"/>
                        <a:cs typeface="Tahoma"/>
                      </a:endParaRP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1842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1664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10.7%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810">
                <a:tc>
                  <a:txBody>
                    <a:bodyPr/>
                    <a:lstStyle/>
                    <a:p>
                      <a:r>
                        <a:rPr lang="en-US" sz="1800">
                          <a:latin typeface="Tahoma"/>
                          <a:cs typeface="Tahoma"/>
                        </a:rPr>
                        <a:t>Dupuytren’s Repair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1715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1547</a:t>
                      </a:r>
                    </a:p>
                  </a:txBody>
                  <a:tcPr marL="81081" marR="81081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8000"/>
                          </a:solidFill>
                        </a:rPr>
                        <a:t>10.9%</a:t>
                      </a:r>
                    </a:p>
                  </a:txBody>
                  <a:tcPr marL="81081" marR="81081" marT="40540" marB="4054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844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80B7A-B817-4EBF-A1C4-704FBC68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957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Success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E7ED4F8-6A8B-4E74-82F5-B45A5DB4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61" y="1457518"/>
            <a:ext cx="6705600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8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366" y="362096"/>
            <a:ext cx="7886700" cy="1002281"/>
          </a:xfrm>
        </p:spPr>
        <p:txBody>
          <a:bodyPr/>
          <a:lstStyle/>
          <a:p>
            <a:pPr algn="ctr"/>
            <a:r>
              <a:rPr lang="en-GB" sz="4000" dirty="0"/>
              <a:t>Best Practice Tariffs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32" y="1834014"/>
            <a:ext cx="6913883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Best practice tariff now applied to 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Many Surgical procedures</a:t>
            </a:r>
          </a:p>
          <a:p>
            <a:pPr marL="457200" lvl="1" indent="0">
              <a:buNone/>
            </a:pPr>
            <a:r>
              <a:rPr lang="en-GB" dirty="0"/>
              <a:t>Fragility Hip Pathway</a:t>
            </a:r>
          </a:p>
          <a:p>
            <a:pPr marL="457200" lvl="1" indent="0">
              <a:buNone/>
            </a:pPr>
            <a:r>
              <a:rPr lang="en-GB" dirty="0"/>
              <a:t>Minor Medical procedures</a:t>
            </a:r>
          </a:p>
          <a:p>
            <a:pPr marL="457200" lvl="1" indent="0">
              <a:buNone/>
            </a:pPr>
            <a:r>
              <a:rPr lang="en-GB" dirty="0"/>
              <a:t>Myocardial Infarct</a:t>
            </a:r>
          </a:p>
          <a:p>
            <a:pPr marL="457200" lvl="1" indent="0">
              <a:buNone/>
            </a:pPr>
            <a:r>
              <a:rPr lang="en-GB" dirty="0"/>
              <a:t>COPD</a:t>
            </a:r>
          </a:p>
          <a:p>
            <a:pPr marL="457200" lvl="1" indent="0">
              <a:buNone/>
            </a:pPr>
            <a:r>
              <a:rPr lang="en-GB" dirty="0"/>
              <a:t>Primary Hip and Knee replacement</a:t>
            </a:r>
          </a:p>
        </p:txBody>
      </p:sp>
      <p:pic>
        <p:nvPicPr>
          <p:cNvPr id="4100" name="Picture 4" descr="Image result for fracture neck of fem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20" y="879869"/>
            <a:ext cx="1464230" cy="14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yocardial infar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21" y="2343747"/>
            <a:ext cx="1464228" cy="1530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knee replac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21" y="3873865"/>
            <a:ext cx="1464229" cy="19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57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7D2812-9DD4-80FE-D062-0B069BBB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E2109-7448-2030-D8F6-ADDD3A15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09058"/>
            <a:ext cx="7886700" cy="60400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Finance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95DC7EFE-8230-A45E-D333-C791D5EE080C}"/>
              </a:ext>
            </a:extLst>
          </p:cNvPr>
          <p:cNvSpPr/>
          <p:nvPr/>
        </p:nvSpPr>
        <p:spPr>
          <a:xfrm>
            <a:off x="5861568" y="2090680"/>
            <a:ext cx="302004" cy="562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47CBC030-83B9-7E89-DA0F-BD932365F400}"/>
              </a:ext>
            </a:extLst>
          </p:cNvPr>
          <p:cNvSpPr/>
          <p:nvPr/>
        </p:nvSpPr>
        <p:spPr>
          <a:xfrm>
            <a:off x="5899677" y="4043666"/>
            <a:ext cx="302004" cy="56206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6B5C9A83-D4B0-5038-6C74-8DF500F5FA58}"/>
              </a:ext>
            </a:extLst>
          </p:cNvPr>
          <p:cNvSpPr/>
          <p:nvPr/>
        </p:nvSpPr>
        <p:spPr>
          <a:xfrm rot="2213113">
            <a:off x="3997101" y="3983644"/>
            <a:ext cx="302004" cy="6323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23457BF4-9869-53C1-E315-1774BFE31CF0}"/>
              </a:ext>
            </a:extLst>
          </p:cNvPr>
          <p:cNvSpPr/>
          <p:nvPr/>
        </p:nvSpPr>
        <p:spPr>
          <a:xfrm rot="19526778">
            <a:off x="7886040" y="3986165"/>
            <a:ext cx="302004" cy="6323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64FDFBE7-9362-BAD1-398E-091E1DDE8573}"/>
              </a:ext>
            </a:extLst>
          </p:cNvPr>
          <p:cNvSpPr>
            <a:spLocks/>
          </p:cNvSpPr>
          <p:nvPr/>
        </p:nvSpPr>
        <p:spPr bwMode="auto">
          <a:xfrm>
            <a:off x="3416983" y="950402"/>
            <a:ext cx="5191175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Central Government Taxation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xmlns="" id="{BA68E54C-C70D-12CF-98AD-09F2843B0C36}"/>
              </a:ext>
            </a:extLst>
          </p:cNvPr>
          <p:cNvSpPr>
            <a:spLocks/>
          </p:cNvSpPr>
          <p:nvPr/>
        </p:nvSpPr>
        <p:spPr bwMode="auto">
          <a:xfrm>
            <a:off x="3210030" y="2737983"/>
            <a:ext cx="5681297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Regional Funding Allocation based on </a:t>
            </a:r>
            <a:r>
              <a:rPr lang="en-GB" altLang="en-US" sz="3200" dirty="0">
                <a:solidFill>
                  <a:srgbClr val="FF0000"/>
                </a:solidFill>
              </a:rPr>
              <a:t>Activity and Outcome</a:t>
            </a: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xmlns="" id="{1706306E-0212-95F7-5393-518130CE3B56}"/>
              </a:ext>
            </a:extLst>
          </p:cNvPr>
          <p:cNvSpPr>
            <a:spLocks/>
          </p:cNvSpPr>
          <p:nvPr/>
        </p:nvSpPr>
        <p:spPr bwMode="auto">
          <a:xfrm>
            <a:off x="2349424" y="4805419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Community Services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xmlns="" id="{5BAEC4D2-2F52-D662-AC10-06ED592F35CC}"/>
              </a:ext>
            </a:extLst>
          </p:cNvPr>
          <p:cNvSpPr>
            <a:spLocks/>
          </p:cNvSpPr>
          <p:nvPr/>
        </p:nvSpPr>
        <p:spPr bwMode="auto">
          <a:xfrm>
            <a:off x="5003025" y="4805419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General Practitioners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xmlns="" id="{FB192EB9-BB57-A67A-13E8-5BA48B585473}"/>
              </a:ext>
            </a:extLst>
          </p:cNvPr>
          <p:cNvSpPr>
            <a:spLocks/>
          </p:cNvSpPr>
          <p:nvPr/>
        </p:nvSpPr>
        <p:spPr bwMode="auto">
          <a:xfrm>
            <a:off x="7642038" y="4775647"/>
            <a:ext cx="2397312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Hospital Care</a:t>
            </a:r>
          </a:p>
        </p:txBody>
      </p:sp>
    </p:spTree>
    <p:extLst>
      <p:ext uri="{BB962C8B-B14F-4D97-AF65-F5344CB8AC3E}">
        <p14:creationId xmlns:p14="http://schemas.microsoft.com/office/powerpoint/2010/main" val="1736294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92D34-6257-F49E-D724-604E4B0F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to hospitals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E297AC4-27F5-C594-C8AE-7902E32C2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357" y="1825625"/>
            <a:ext cx="90152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3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34EBD-3308-4A42-96B8-F9CE7E0CE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9" r="86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38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EF7D3C-8CB2-4002-A52F-49C4B2CD3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4" b="29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494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0FE984-C37B-4010-94B6-91D6240A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" y="1921669"/>
            <a:ext cx="12151782" cy="2734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669223-FC8F-459D-9719-B69F65BB5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" y="223834"/>
            <a:ext cx="11955820" cy="12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0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4F6AC8-AFA2-48FB-AA21-0FDA26CF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"/>
          <a:stretch/>
        </p:blipFill>
        <p:spPr>
          <a:xfrm>
            <a:off x="187595" y="192024"/>
            <a:ext cx="11816810" cy="6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8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8C056B-70F5-CF6B-4FF9-07BCDEED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666FD0C9-02F8-9350-099A-8C0C6D6CC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83702" y="2316290"/>
            <a:ext cx="8229600" cy="164306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en-US" sz="5100" dirty="0"/>
              <a:t>                  </a:t>
            </a:r>
          </a:p>
          <a:p>
            <a:pPr marL="0" indent="0">
              <a:buNone/>
            </a:pPr>
            <a:r>
              <a:rPr lang="en-US" altLang="en-US" sz="5100" dirty="0"/>
              <a:t>                  </a:t>
            </a:r>
            <a:r>
              <a:rPr lang="en-US" altLang="en-US" sz="7000" dirty="0"/>
              <a:t>1951:  Grand Rapids, Michigan</a:t>
            </a:r>
          </a:p>
          <a:p>
            <a:pPr marL="0" indent="0">
              <a:buNone/>
            </a:pPr>
            <a:r>
              <a:rPr lang="en-US" altLang="en-US" sz="7000" dirty="0"/>
              <a:t>             1952:  Los Angeles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      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1B1729-3C2E-5255-6741-38CB890EE284}"/>
              </a:ext>
            </a:extLst>
          </p:cNvPr>
          <p:cNvSpPr>
            <a:spLocks/>
          </p:cNvSpPr>
          <p:nvPr/>
        </p:nvSpPr>
        <p:spPr bwMode="auto">
          <a:xfrm>
            <a:off x="2474119" y="769143"/>
            <a:ext cx="8100186" cy="646112"/>
          </a:xfrm>
          <a:custGeom>
            <a:avLst/>
            <a:gdLst>
              <a:gd name="T0" fmla="*/ 3695978 w 7395100"/>
              <a:gd name="T1" fmla="*/ 0 h 646115"/>
              <a:gd name="T2" fmla="*/ 7391950 w 7395100"/>
              <a:gd name="T3" fmla="*/ 323051 h 646115"/>
              <a:gd name="T4" fmla="*/ 3695978 w 7395100"/>
              <a:gd name="T5" fmla="*/ 646097 h 646115"/>
              <a:gd name="T6" fmla="*/ 0 w 7395100"/>
              <a:gd name="T7" fmla="*/ 323051 h 64611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1541 w 7395100"/>
              <a:gd name="T13" fmla="*/ 31541 h 646115"/>
              <a:gd name="T14" fmla="*/ 7363559 w 7395100"/>
              <a:gd name="T15" fmla="*/ 614574 h 646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5100" h="646115">
                <a:moveTo>
                  <a:pt x="107686" y="0"/>
                </a:moveTo>
                <a:lnTo>
                  <a:pt x="107686" y="0"/>
                </a:lnTo>
                <a:cubicBezTo>
                  <a:pt x="48212" y="0"/>
                  <a:pt x="0" y="48212"/>
                  <a:pt x="0" y="107685"/>
                </a:cubicBezTo>
                <a:lnTo>
                  <a:pt x="0" y="538429"/>
                </a:lnTo>
                <a:lnTo>
                  <a:pt x="0" y="538428"/>
                </a:lnTo>
                <a:cubicBezTo>
                  <a:pt x="0" y="597902"/>
                  <a:pt x="48212" y="646114"/>
                  <a:pt x="107685" y="646114"/>
                </a:cubicBezTo>
                <a:lnTo>
                  <a:pt x="7287414" y="646115"/>
                </a:lnTo>
                <a:lnTo>
                  <a:pt x="7287414" y="646114"/>
                </a:lnTo>
                <a:cubicBezTo>
                  <a:pt x="7346887" y="646114"/>
                  <a:pt x="7395100" y="597902"/>
                  <a:pt x="7395100" y="538429"/>
                </a:cubicBezTo>
                <a:lnTo>
                  <a:pt x="7395100" y="107686"/>
                </a:lnTo>
                <a:cubicBezTo>
                  <a:pt x="7395100" y="48212"/>
                  <a:pt x="7346887" y="0"/>
                  <a:pt x="7287414" y="0"/>
                </a:cubicBezTo>
                <a:lnTo>
                  <a:pt x="107686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First Hospital-based Day Surgery Units in USA</a:t>
            </a:r>
            <a:endParaRPr lang="en-GB" alt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F92E58-E3DD-2AA7-9A7C-A79CDED8D818}"/>
              </a:ext>
            </a:extLst>
          </p:cNvPr>
          <p:cNvSpPr txBox="1"/>
          <p:nvPr/>
        </p:nvSpPr>
        <p:spPr>
          <a:xfrm>
            <a:off x="2340864" y="4214056"/>
            <a:ext cx="7754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1800" dirty="0"/>
              <a:t> </a:t>
            </a:r>
            <a:r>
              <a:rPr lang="en-US" altLang="en-US" sz="2400" dirty="0"/>
              <a:t>Fiscal benefits drove the progress of ambulatory surgery</a:t>
            </a:r>
          </a:p>
          <a:p>
            <a:pPr marL="0" indent="0">
              <a:buNone/>
            </a:pPr>
            <a:r>
              <a:rPr lang="en-US" altLang="en-US" sz="2400" dirty="0"/>
              <a:t>        in the USA and Australia, in 50s, 60s and 70s</a:t>
            </a:r>
            <a:endParaRPr lang="en-GB" sz="2400" dirty="0"/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xmlns="" id="{9D64297F-1B98-1EBA-E7C6-01F2259C9B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2213" y="3022473"/>
            <a:ext cx="4707699" cy="0"/>
          </a:xfrm>
          <a:prstGeom prst="straightConnector1">
            <a:avLst/>
          </a:prstGeom>
          <a:noFill/>
          <a:ln w="38103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81432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4224"/>
            <a:ext cx="7886700" cy="824160"/>
          </a:xfrm>
        </p:spPr>
        <p:txBody>
          <a:bodyPr/>
          <a:lstStyle/>
          <a:p>
            <a:pPr algn="ctr"/>
            <a:r>
              <a:rPr lang="en-GB" sz="4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" y="822829"/>
            <a:ext cx="10840720" cy="4801169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/>
              <a:t>Hospital reimbursement changed from :</a:t>
            </a:r>
          </a:p>
          <a:p>
            <a:pPr marL="0" indent="0" algn="ctr">
              <a:buNone/>
            </a:pPr>
            <a:r>
              <a:rPr lang="en-GB" sz="3200" dirty="0"/>
              <a:t> ‘Block’ contracts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Payment by Results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Payment by Results with Best Practice Tariff incentivisation</a:t>
            </a:r>
          </a:p>
          <a:p>
            <a:pPr marL="0" indent="0" algn="ctr">
              <a:buNone/>
            </a:pPr>
            <a:r>
              <a:rPr lang="en-GB" sz="3200" dirty="0"/>
              <a:t>Plus active monitoring and feedback</a:t>
            </a:r>
          </a:p>
        </p:txBody>
      </p:sp>
      <p:sp>
        <p:nvSpPr>
          <p:cNvPr id="4" name="Arrow: Down 3"/>
          <p:cNvSpPr/>
          <p:nvPr/>
        </p:nvSpPr>
        <p:spPr>
          <a:xfrm>
            <a:off x="5894665" y="1904302"/>
            <a:ext cx="402670" cy="6123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/>
          <p:cNvSpPr/>
          <p:nvPr/>
        </p:nvSpPr>
        <p:spPr>
          <a:xfrm>
            <a:off x="5894665" y="3017175"/>
            <a:ext cx="402670" cy="6123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46901DAB-B0DB-E99F-D748-BD236D671209}"/>
              </a:ext>
            </a:extLst>
          </p:cNvPr>
          <p:cNvSpPr>
            <a:spLocks/>
          </p:cNvSpPr>
          <p:nvPr/>
        </p:nvSpPr>
        <p:spPr bwMode="auto">
          <a:xfrm>
            <a:off x="2906052" y="5220650"/>
            <a:ext cx="7006044" cy="991098"/>
          </a:xfrm>
          <a:custGeom>
            <a:avLst/>
            <a:gdLst>
              <a:gd name="T0" fmla="*/ 2231974 w 4465975"/>
              <a:gd name="T1" fmla="*/ 0 h 1402671"/>
              <a:gd name="T2" fmla="*/ 4463947 w 4465975"/>
              <a:gd name="T3" fmla="*/ 703376 h 1402671"/>
              <a:gd name="T4" fmla="*/ 2231974 w 4465975"/>
              <a:gd name="T5" fmla="*/ 1406750 h 1402671"/>
              <a:gd name="T6" fmla="*/ 0 w 4465975"/>
              <a:gd name="T7" fmla="*/ 703376 h 14026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474 w 4465975"/>
              <a:gd name="T13" fmla="*/ 68474 h 1402671"/>
              <a:gd name="T14" fmla="*/ 4397501 w 4465975"/>
              <a:gd name="T15" fmla="*/ 1334197 h 14026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5975" h="1402671">
                <a:moveTo>
                  <a:pt x="233778" y="0"/>
                </a:moveTo>
                <a:lnTo>
                  <a:pt x="233778" y="0"/>
                </a:lnTo>
                <a:cubicBezTo>
                  <a:pt x="104665" y="0"/>
                  <a:pt x="0" y="104665"/>
                  <a:pt x="0" y="233777"/>
                </a:cubicBezTo>
                <a:lnTo>
                  <a:pt x="0" y="1168893"/>
                </a:lnTo>
                <a:lnTo>
                  <a:pt x="0" y="1168892"/>
                </a:lnTo>
                <a:cubicBezTo>
                  <a:pt x="0" y="1298005"/>
                  <a:pt x="104665" y="1402670"/>
                  <a:pt x="233777" y="1402670"/>
                </a:cubicBezTo>
                <a:lnTo>
                  <a:pt x="4232197" y="1402671"/>
                </a:lnTo>
                <a:lnTo>
                  <a:pt x="4232197" y="1402670"/>
                </a:lnTo>
                <a:cubicBezTo>
                  <a:pt x="4361309" y="1402670"/>
                  <a:pt x="4465975" y="1298005"/>
                  <a:pt x="4465975" y="1168893"/>
                </a:cubicBezTo>
                <a:lnTo>
                  <a:pt x="4465975" y="233778"/>
                </a:lnTo>
                <a:cubicBezTo>
                  <a:pt x="4465975" y="104665"/>
                  <a:pt x="4361309" y="0"/>
                  <a:pt x="4232197" y="0"/>
                </a:cubicBezTo>
                <a:lnTo>
                  <a:pt x="233778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0000"/>
                </a:solidFill>
              </a:rPr>
              <a:t>Incentivisation of Day Surgery has been successful in England</a:t>
            </a:r>
          </a:p>
        </p:txBody>
      </p:sp>
    </p:spTree>
    <p:extLst>
      <p:ext uri="{BB962C8B-B14F-4D97-AF65-F5344CB8AC3E}">
        <p14:creationId xmlns:p14="http://schemas.microsoft.com/office/powerpoint/2010/main" val="70001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: Rounded Corners 1">
            <a:extLst>
              <a:ext uri="{FF2B5EF4-FFF2-40B4-BE49-F238E27FC236}">
                <a16:creationId xmlns:a16="http://schemas.microsoft.com/office/drawing/2014/main" xmlns="" id="{4601276F-D8E4-04F6-0E78-55D9F26C35FE}"/>
              </a:ext>
            </a:extLst>
          </p:cNvPr>
          <p:cNvSpPr>
            <a:spLocks/>
          </p:cNvSpPr>
          <p:nvPr/>
        </p:nvSpPr>
        <p:spPr bwMode="auto">
          <a:xfrm>
            <a:off x="2398713" y="328613"/>
            <a:ext cx="7394575" cy="646112"/>
          </a:xfrm>
          <a:custGeom>
            <a:avLst/>
            <a:gdLst>
              <a:gd name="T0" fmla="*/ 3695978 w 7395100"/>
              <a:gd name="T1" fmla="*/ 0 h 646115"/>
              <a:gd name="T2" fmla="*/ 7391950 w 7395100"/>
              <a:gd name="T3" fmla="*/ 323051 h 646115"/>
              <a:gd name="T4" fmla="*/ 3695978 w 7395100"/>
              <a:gd name="T5" fmla="*/ 646097 h 646115"/>
              <a:gd name="T6" fmla="*/ 0 w 7395100"/>
              <a:gd name="T7" fmla="*/ 323051 h 64611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1541 w 7395100"/>
              <a:gd name="T13" fmla="*/ 31541 h 646115"/>
              <a:gd name="T14" fmla="*/ 7363559 w 7395100"/>
              <a:gd name="T15" fmla="*/ 614574 h 646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5100" h="646115">
                <a:moveTo>
                  <a:pt x="107686" y="0"/>
                </a:moveTo>
                <a:lnTo>
                  <a:pt x="107686" y="0"/>
                </a:lnTo>
                <a:cubicBezTo>
                  <a:pt x="48212" y="0"/>
                  <a:pt x="0" y="48212"/>
                  <a:pt x="0" y="107685"/>
                </a:cubicBezTo>
                <a:lnTo>
                  <a:pt x="0" y="538429"/>
                </a:lnTo>
                <a:lnTo>
                  <a:pt x="0" y="538428"/>
                </a:lnTo>
                <a:cubicBezTo>
                  <a:pt x="0" y="597902"/>
                  <a:pt x="48212" y="646114"/>
                  <a:pt x="107685" y="646114"/>
                </a:cubicBezTo>
                <a:lnTo>
                  <a:pt x="7287414" y="646115"/>
                </a:lnTo>
                <a:lnTo>
                  <a:pt x="7287414" y="646114"/>
                </a:lnTo>
                <a:cubicBezTo>
                  <a:pt x="7346887" y="646114"/>
                  <a:pt x="7395100" y="597902"/>
                  <a:pt x="7395100" y="538429"/>
                </a:cubicBezTo>
                <a:lnTo>
                  <a:pt x="7395100" y="107686"/>
                </a:lnTo>
                <a:cubicBezTo>
                  <a:pt x="7395100" y="48212"/>
                  <a:pt x="7346887" y="0"/>
                  <a:pt x="7287414" y="0"/>
                </a:cubicBezTo>
                <a:lnTo>
                  <a:pt x="107686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1955 Day Case Inguinal Herniae</a:t>
            </a: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" name="Picture 2" descr="C:\Users\Doug\Pictures\farquharson.jpg">
            <a:extLst>
              <a:ext uri="{FF2B5EF4-FFF2-40B4-BE49-F238E27FC236}">
                <a16:creationId xmlns:a16="http://schemas.microsoft.com/office/drawing/2014/main" xmlns="" id="{2CFC2950-CCD0-D89F-F2DE-5A74AFE0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0185" y="1319936"/>
            <a:ext cx="2520945" cy="377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7" descr="infirmary">
            <a:extLst>
              <a:ext uri="{FF2B5EF4-FFF2-40B4-BE49-F238E27FC236}">
                <a16:creationId xmlns:a16="http://schemas.microsoft.com/office/drawing/2014/main" xmlns="" id="{E2FE64DC-6CCD-C033-9DA1-50B8DD3908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2418" y="1412876"/>
            <a:ext cx="4020945" cy="265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9" descr="Farquharson 4.JPG">
            <a:extLst>
              <a:ext uri="{FF2B5EF4-FFF2-40B4-BE49-F238E27FC236}">
                <a16:creationId xmlns:a16="http://schemas.microsoft.com/office/drawing/2014/main" xmlns="" id="{B52A9EB6-7F68-1978-FE36-58A3F843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17638"/>
            <a:ext cx="1439862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C:\Users\Doug\Pictures\farquharsons-textbook-of-operative-general-surgery-hardback.jpg">
            <a:extLst>
              <a:ext uri="{FF2B5EF4-FFF2-40B4-BE49-F238E27FC236}">
                <a16:creationId xmlns:a16="http://schemas.microsoft.com/office/drawing/2014/main" xmlns="" id="{6FBDD982-AE0B-1BF4-B610-E5C45A5C6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65600"/>
            <a:ext cx="1497013" cy="1944688"/>
          </a:xfrm>
          <a:prstGeom prst="rect">
            <a:avLst/>
          </a:prstGeom>
          <a:noFill/>
          <a:ln w="9528">
            <a:solidFill>
              <a:srgbClr val="0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3">
            <a:extLst>
              <a:ext uri="{FF2B5EF4-FFF2-40B4-BE49-F238E27FC236}">
                <a16:creationId xmlns:a16="http://schemas.microsoft.com/office/drawing/2014/main" xmlns="" id="{366E4CF7-94AE-97E0-222D-FC5DFFAB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4505325"/>
            <a:ext cx="42116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458 Consecutive Day Case Inguinal Hernia Repairs</a:t>
            </a:r>
          </a:p>
        </p:txBody>
      </p:sp>
      <p:sp>
        <p:nvSpPr>
          <p:cNvPr id="10248" name="Text Box 4">
            <a:extLst>
              <a:ext uri="{FF2B5EF4-FFF2-40B4-BE49-F238E27FC236}">
                <a16:creationId xmlns:a16="http://schemas.microsoft.com/office/drawing/2014/main" xmlns="" id="{065E2349-0775-86F7-0EB9-3D95E05E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5519738"/>
            <a:ext cx="421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1100"/>
              </a:spcBef>
              <a:buFontTx/>
              <a:buNone/>
            </a:pPr>
            <a:r>
              <a:rPr lang="en-GB" altLang="en-US" sz="180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Farquharson EL, Lancet 1955; ii:517-9</a:t>
            </a:r>
            <a:endParaRPr lang="en-US" altLang="en-US" sz="180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9" name="Rectangle: Rounded Corners 13">
            <a:extLst>
              <a:ext uri="{FF2B5EF4-FFF2-40B4-BE49-F238E27FC236}">
                <a16:creationId xmlns:a16="http://schemas.microsoft.com/office/drawing/2014/main" xmlns="" id="{339B83C2-601A-385B-BD00-513AF136A522}"/>
              </a:ext>
            </a:extLst>
          </p:cNvPr>
          <p:cNvSpPr>
            <a:spLocks/>
          </p:cNvSpPr>
          <p:nvPr/>
        </p:nvSpPr>
        <p:spPr bwMode="auto">
          <a:xfrm>
            <a:off x="1012825" y="5453063"/>
            <a:ext cx="2628900" cy="646112"/>
          </a:xfrm>
          <a:custGeom>
            <a:avLst/>
            <a:gdLst>
              <a:gd name="T0" fmla="*/ 1313995 w 2629082"/>
              <a:gd name="T1" fmla="*/ 0 h 646115"/>
              <a:gd name="T2" fmla="*/ 2627990 w 2629082"/>
              <a:gd name="T3" fmla="*/ 323051 h 646115"/>
              <a:gd name="T4" fmla="*/ 1313995 w 2629082"/>
              <a:gd name="T5" fmla="*/ 646097 h 646115"/>
              <a:gd name="T6" fmla="*/ 0 w 2629082"/>
              <a:gd name="T7" fmla="*/ 323051 h 64611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1541 w 2629082"/>
              <a:gd name="T13" fmla="*/ 31541 h 646115"/>
              <a:gd name="T14" fmla="*/ 2597541 w 2629082"/>
              <a:gd name="T15" fmla="*/ 614574 h 646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9082" h="646115">
                <a:moveTo>
                  <a:pt x="107686" y="0"/>
                </a:moveTo>
                <a:lnTo>
                  <a:pt x="107686" y="0"/>
                </a:lnTo>
                <a:cubicBezTo>
                  <a:pt x="48212" y="0"/>
                  <a:pt x="0" y="48212"/>
                  <a:pt x="0" y="107685"/>
                </a:cubicBezTo>
                <a:lnTo>
                  <a:pt x="0" y="538429"/>
                </a:lnTo>
                <a:lnTo>
                  <a:pt x="0" y="538428"/>
                </a:lnTo>
                <a:cubicBezTo>
                  <a:pt x="0" y="597902"/>
                  <a:pt x="48212" y="646114"/>
                  <a:pt x="107685" y="646114"/>
                </a:cubicBezTo>
                <a:lnTo>
                  <a:pt x="2521396" y="646115"/>
                </a:lnTo>
                <a:lnTo>
                  <a:pt x="2521396" y="646114"/>
                </a:lnTo>
                <a:cubicBezTo>
                  <a:pt x="2580869" y="646114"/>
                  <a:pt x="2629082" y="597902"/>
                  <a:pt x="2629082" y="538429"/>
                </a:cubicBezTo>
                <a:lnTo>
                  <a:pt x="2629082" y="107686"/>
                </a:lnTo>
                <a:cubicBezTo>
                  <a:pt x="2629082" y="48212"/>
                  <a:pt x="2580869" y="0"/>
                  <a:pt x="2521396" y="0"/>
                </a:cubicBezTo>
                <a:lnTo>
                  <a:pt x="107686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Eric L Farquharson</a:t>
            </a:r>
            <a:endParaRPr lang="en-GB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: Rounded Corners 2">
            <a:extLst>
              <a:ext uri="{FF2B5EF4-FFF2-40B4-BE49-F238E27FC236}">
                <a16:creationId xmlns:a16="http://schemas.microsoft.com/office/drawing/2014/main" xmlns="" id="{4F31A0F8-8A90-C98C-0D59-66C04E0932D7}"/>
              </a:ext>
            </a:extLst>
          </p:cNvPr>
          <p:cNvSpPr>
            <a:spLocks/>
          </p:cNvSpPr>
          <p:nvPr/>
        </p:nvSpPr>
        <p:spPr bwMode="auto">
          <a:xfrm>
            <a:off x="2370138" y="595313"/>
            <a:ext cx="7154862" cy="914400"/>
          </a:xfrm>
          <a:custGeom>
            <a:avLst/>
            <a:gdLst>
              <a:gd name="T0" fmla="*/ 3576091 w 7155399"/>
              <a:gd name="T1" fmla="*/ 0 h 914400"/>
              <a:gd name="T2" fmla="*/ 7152177 w 7155399"/>
              <a:gd name="T3" fmla="*/ 457200 h 914400"/>
              <a:gd name="T4" fmla="*/ 3576091 w 7155399"/>
              <a:gd name="T5" fmla="*/ 914400 h 914400"/>
              <a:gd name="T6" fmla="*/ 0 w 7155399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8 w 7155399"/>
              <a:gd name="T13" fmla="*/ 44638 h 914400"/>
              <a:gd name="T14" fmla="*/ 7110761 w 7155399"/>
              <a:gd name="T15" fmla="*/ 869762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5399" h="914400">
                <a:moveTo>
                  <a:pt x="152400" y="0"/>
                </a:moveTo>
                <a:lnTo>
                  <a:pt x="152400" y="0"/>
                </a:lnTo>
                <a:cubicBezTo>
                  <a:pt x="68231" y="0"/>
                  <a:pt x="0" y="68231"/>
                  <a:pt x="0" y="152399"/>
                </a:cubicBezTo>
                <a:lnTo>
                  <a:pt x="0" y="762000"/>
                </a:lnTo>
                <a:lnTo>
                  <a:pt x="0" y="761999"/>
                </a:lnTo>
                <a:cubicBezTo>
                  <a:pt x="0" y="846168"/>
                  <a:pt x="68231" y="914399"/>
                  <a:pt x="152399" y="914399"/>
                </a:cubicBezTo>
                <a:lnTo>
                  <a:pt x="7002999" y="914400"/>
                </a:lnTo>
                <a:lnTo>
                  <a:pt x="7002999" y="914399"/>
                </a:lnTo>
                <a:cubicBezTo>
                  <a:pt x="7087167" y="914399"/>
                  <a:pt x="7155399" y="846168"/>
                  <a:pt x="7155399" y="762000"/>
                </a:cubicBezTo>
                <a:lnTo>
                  <a:pt x="7155399" y="152400"/>
                </a:lnTo>
                <a:cubicBezTo>
                  <a:pt x="7155399" y="68231"/>
                  <a:pt x="7087167" y="0"/>
                  <a:pt x="7002999" y="0"/>
                </a:cubicBezTo>
                <a:lnTo>
                  <a:pt x="152400" y="0"/>
                </a:lnTo>
                <a:close/>
              </a:path>
            </a:pathLst>
          </a:cu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Progress in the 1960s, and 1970s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F84C4E51-2A5E-8B8C-C43D-A256972E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024063"/>
            <a:ext cx="88868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Hospital-Based Ambulatory Units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1962 Los Angeles, University of California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1966 George Washington University Hospital, Washington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1968 Providence, Rhode Island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Freestanding Ambulatory Units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1969 Surgicenter, Phoenix, Arizona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1268" name="Straight Connector 5">
            <a:extLst>
              <a:ext uri="{FF2B5EF4-FFF2-40B4-BE49-F238E27FC236}">
                <a16:creationId xmlns:a16="http://schemas.microsoft.com/office/drawing/2014/main" xmlns="" id="{A03A8852-E5DB-F0F9-F34E-DC383A2F04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2867025"/>
            <a:ext cx="8459787" cy="0"/>
          </a:xfrm>
          <a:prstGeom prst="straightConnector1">
            <a:avLst/>
          </a:prstGeom>
          <a:noFill/>
          <a:ln w="38103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10">
            <a:extLst>
              <a:ext uri="{FF2B5EF4-FFF2-40B4-BE49-F238E27FC236}">
                <a16:creationId xmlns:a16="http://schemas.microsoft.com/office/drawing/2014/main" xmlns="" id="{E00BC31C-9983-E236-F2B2-327DFA00AC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4999038"/>
            <a:ext cx="8459787" cy="0"/>
          </a:xfrm>
          <a:prstGeom prst="straightConnector1">
            <a:avLst/>
          </a:prstGeom>
          <a:noFill/>
          <a:ln w="38103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11">
            <a:extLst>
              <a:ext uri="{FF2B5EF4-FFF2-40B4-BE49-F238E27FC236}">
                <a16:creationId xmlns:a16="http://schemas.microsoft.com/office/drawing/2014/main" xmlns="" id="{120370CB-8026-5F9A-C0B0-7D83683721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3286125"/>
            <a:ext cx="8459787" cy="0"/>
          </a:xfrm>
          <a:prstGeom prst="straightConnector1">
            <a:avLst/>
          </a:prstGeom>
          <a:noFill/>
          <a:ln w="12701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1" name="Straight Connector 12">
            <a:extLst>
              <a:ext uri="{FF2B5EF4-FFF2-40B4-BE49-F238E27FC236}">
                <a16:creationId xmlns:a16="http://schemas.microsoft.com/office/drawing/2014/main" xmlns="" id="{2207BD90-B70C-41E2-5BB2-75E28E8C63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3749675"/>
            <a:ext cx="8459787" cy="0"/>
          </a:xfrm>
          <a:prstGeom prst="straightConnector1">
            <a:avLst/>
          </a:prstGeom>
          <a:noFill/>
          <a:ln w="12701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Straight Connector 13">
            <a:extLst>
              <a:ext uri="{FF2B5EF4-FFF2-40B4-BE49-F238E27FC236}">
                <a16:creationId xmlns:a16="http://schemas.microsoft.com/office/drawing/2014/main" xmlns="" id="{645FF1D6-E05F-B692-281E-2F4A6B499D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4149725"/>
            <a:ext cx="8459787" cy="0"/>
          </a:xfrm>
          <a:prstGeom prst="straightConnector1">
            <a:avLst/>
          </a:prstGeom>
          <a:noFill/>
          <a:ln w="12701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14">
            <a:extLst>
              <a:ext uri="{FF2B5EF4-FFF2-40B4-BE49-F238E27FC236}">
                <a16:creationId xmlns:a16="http://schemas.microsoft.com/office/drawing/2014/main" xmlns="" id="{8B02476C-1531-A7DA-8EBB-5FB6A8D5DE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5403850"/>
            <a:ext cx="8459787" cy="0"/>
          </a:xfrm>
          <a:prstGeom prst="straightConnector1">
            <a:avLst/>
          </a:prstGeom>
          <a:noFill/>
          <a:ln w="12701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4" name="Picture 2" descr="Dollar Sign - - Money Symbol - 754x980 PNG Download - PNGkit">
            <a:extLst>
              <a:ext uri="{FF2B5EF4-FFF2-40B4-BE49-F238E27FC236}">
                <a16:creationId xmlns:a16="http://schemas.microsoft.com/office/drawing/2014/main" xmlns="" id="{592B4BD3-2C71-6A45-DF7E-17EC741F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2867025"/>
            <a:ext cx="15986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>
            <a:extLst>
              <a:ext uri="{FF2B5EF4-FFF2-40B4-BE49-F238E27FC236}">
                <a16:creationId xmlns:a16="http://schemas.microsoft.com/office/drawing/2014/main" xmlns="" id="{174F7BCB-19B6-790A-43B2-510643CA2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54063"/>
          </a:xfrm>
        </p:spPr>
        <p:txBody>
          <a:bodyPr anchorCtr="1"/>
          <a:lstStyle/>
          <a:p>
            <a:pPr algn="ctr"/>
            <a:r>
              <a:rPr lang="en-GB" altLang="en-US" sz="4000"/>
              <a:t>Early UK Day Surgery</a:t>
            </a:r>
          </a:p>
        </p:txBody>
      </p:sp>
      <p:sp>
        <p:nvSpPr>
          <p:cNvPr id="12291" name="Content Placeholder 6">
            <a:extLst>
              <a:ext uri="{FF2B5EF4-FFF2-40B4-BE49-F238E27FC236}">
                <a16:creationId xmlns:a16="http://schemas.microsoft.com/office/drawing/2014/main" xmlns="" id="{8691379E-0258-AC2B-3F83-DC8E2ED40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0" y="2265363"/>
            <a:ext cx="5040313" cy="40941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The 1960s, 1970s and 1980s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en-US"/>
              <a:t>Pioneering enthusiasts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en-US"/>
              <a:t>Local developments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en-US"/>
              <a:t>No coordinated approach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altLang="en-US"/>
              <a:t>Clinical establishment apathetic</a:t>
            </a:r>
          </a:p>
        </p:txBody>
      </p:sp>
      <p:pic>
        <p:nvPicPr>
          <p:cNvPr id="12292" name="Picture 2" descr="Nurses scrub up to celebrate 70 years of caring on NHS anniversary | Nhs  uniforms, Scrubs nursing, Nurse">
            <a:extLst>
              <a:ext uri="{FF2B5EF4-FFF2-40B4-BE49-F238E27FC236}">
                <a16:creationId xmlns:a16="http://schemas.microsoft.com/office/drawing/2014/main" xmlns="" id="{6EC135F1-A843-9363-F16D-2C19DDE0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290638"/>
            <a:ext cx="41814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3" name="Straight Connector 5">
            <a:extLst>
              <a:ext uri="{FF2B5EF4-FFF2-40B4-BE49-F238E27FC236}">
                <a16:creationId xmlns:a16="http://schemas.microsoft.com/office/drawing/2014/main" xmlns="" id="{0236D1B2-B4D6-94DA-8ACD-F2D3182AA7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7363" y="2716213"/>
            <a:ext cx="4598987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Connector 9">
            <a:extLst>
              <a:ext uri="{FF2B5EF4-FFF2-40B4-BE49-F238E27FC236}">
                <a16:creationId xmlns:a16="http://schemas.microsoft.com/office/drawing/2014/main" xmlns="" id="{12C22501-4818-013F-5EFD-551B90C079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3925" y="3090863"/>
            <a:ext cx="4162425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1">
            <a:extLst>
              <a:ext uri="{FF2B5EF4-FFF2-40B4-BE49-F238E27FC236}">
                <a16:creationId xmlns:a16="http://schemas.microsoft.com/office/drawing/2014/main" xmlns="" id="{9B8218BF-E729-8AA2-C037-F4BC6A65E4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3925" y="3908425"/>
            <a:ext cx="4162425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12">
            <a:extLst>
              <a:ext uri="{FF2B5EF4-FFF2-40B4-BE49-F238E27FC236}">
                <a16:creationId xmlns:a16="http://schemas.microsoft.com/office/drawing/2014/main" xmlns="" id="{ED6E739D-E9B9-D973-4A81-A13BAD1CAF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3925" y="3490913"/>
            <a:ext cx="4162425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Connector 14">
            <a:extLst>
              <a:ext uri="{FF2B5EF4-FFF2-40B4-BE49-F238E27FC236}">
                <a16:creationId xmlns:a16="http://schemas.microsoft.com/office/drawing/2014/main" xmlns="" id="{73BF82E8-8E05-3AAF-A400-A3BF28D8FB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3925" y="4311650"/>
            <a:ext cx="4162425" cy="0"/>
          </a:xfrm>
          <a:prstGeom prst="straightConnector1">
            <a:avLst/>
          </a:prstGeom>
          <a:noFill/>
          <a:ln w="19046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8" name="Picture 6" descr="home design: 17 Beautiful Vintage 1960'S Home Bar">
            <a:extLst>
              <a:ext uri="{FF2B5EF4-FFF2-40B4-BE49-F238E27FC236}">
                <a16:creationId xmlns:a16="http://schemas.microsoft.com/office/drawing/2014/main" xmlns="" id="{746A5F4D-73D6-6D61-E66A-639572B4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3813175"/>
            <a:ext cx="25717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1399</Words>
  <Application>Microsoft Macintosh PowerPoint</Application>
  <PresentationFormat>Widescreen</PresentationFormat>
  <Paragraphs>387</Paragraphs>
  <Slides>60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60</vt:i4>
      </vt:variant>
    </vt:vector>
  </HeadingPairs>
  <TitlesOfParts>
    <vt:vector size="71" baseType="lpstr">
      <vt:lpstr>Aptos</vt:lpstr>
      <vt:lpstr>Aptos Display</vt:lpstr>
      <vt:lpstr>Calibri</vt:lpstr>
      <vt:lpstr>Calibri Light</vt:lpstr>
      <vt:lpstr>Google Sans</vt:lpstr>
      <vt:lpstr>MS PGothic</vt:lpstr>
      <vt:lpstr>ＭＳ Ｐゴシック</vt:lpstr>
      <vt:lpstr>Tahoma</vt:lpstr>
      <vt:lpstr>游ゴシック</vt:lpstr>
      <vt:lpstr>Arial</vt:lpstr>
      <vt:lpstr>Office Theme</vt:lpstr>
      <vt:lpstr>Day Surgery Experiences from the UK</vt:lpstr>
      <vt:lpstr>PowerPoint-præsentation</vt:lpstr>
      <vt:lpstr>PowerPoint-præsentation</vt:lpstr>
      <vt:lpstr>PowerPoint-præsentation</vt:lpstr>
      <vt:lpstr>Little Progress – British Medical Journal Editorial 1948</vt:lpstr>
      <vt:lpstr>PowerPoint-præsentation</vt:lpstr>
      <vt:lpstr>PowerPoint-præsentation</vt:lpstr>
      <vt:lpstr>PowerPoint-præsentation</vt:lpstr>
      <vt:lpstr>Early UK Day Surgery</vt:lpstr>
      <vt:lpstr>Royal College of Surgeons</vt:lpstr>
      <vt:lpstr>PowerPoint-præsentation</vt:lpstr>
      <vt:lpstr>Formation of the British Association of Day Surgery 1989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75% Of Elective Surgery To Be Performed On A Day Case Basis</vt:lpstr>
      <vt:lpstr>Alan Milburn NHS Plan (2002)  </vt:lpstr>
      <vt:lpstr>PowerPoint-præsentation</vt:lpstr>
      <vt:lpstr>Day Surgery Definition  </vt:lpstr>
      <vt:lpstr>Traditional Model For Elective Admissions</vt:lpstr>
      <vt:lpstr>Day Surgery Model For Elective Admissions</vt:lpstr>
      <vt:lpstr>Modernisation Agency 2004</vt:lpstr>
      <vt:lpstr>PowerPoint-præsentation</vt:lpstr>
      <vt:lpstr>Progress in Day Surgery UK 1999-2009</vt:lpstr>
      <vt:lpstr>PowerPoint-præsentation</vt:lpstr>
      <vt:lpstr>                                    IAN </vt:lpstr>
      <vt:lpstr>British Association of Day Surgery - rebrand</vt:lpstr>
      <vt:lpstr>Procedures Suitable for Ambulatory Surgery </vt:lpstr>
      <vt:lpstr>PowerPoint-præsentation</vt:lpstr>
      <vt:lpstr>Surgical Sub-Specialties</vt:lpstr>
      <vt:lpstr>British Association of Day Surgery Directory of Procedures</vt:lpstr>
      <vt:lpstr>Target Percentages for Length of Stay Management</vt:lpstr>
      <vt:lpstr>Now also have National Dataset</vt:lpstr>
      <vt:lpstr>PowerPoint-præsentation</vt:lpstr>
      <vt:lpstr>Next phase – drive to improve performance</vt:lpstr>
      <vt:lpstr>UK National Health Service 1948</vt:lpstr>
      <vt:lpstr>Finance</vt:lpstr>
      <vt:lpstr>Hospital Funding</vt:lpstr>
      <vt:lpstr>Funding becomes more complex</vt:lpstr>
      <vt:lpstr>NHS Funding Models</vt:lpstr>
      <vt:lpstr>2006</vt:lpstr>
      <vt:lpstr>Finance</vt:lpstr>
      <vt:lpstr>Problem with PbR</vt:lpstr>
      <vt:lpstr>Problem with PbR</vt:lpstr>
      <vt:lpstr>British Association of Day Surgery Proposal</vt:lpstr>
      <vt:lpstr>Best Practice Tariff</vt:lpstr>
      <vt:lpstr>Impact of Best Practice Tariff</vt:lpstr>
      <vt:lpstr>Best Practice Tariffs 2015</vt:lpstr>
      <vt:lpstr>Payment.. </vt:lpstr>
      <vt:lpstr>Success</vt:lpstr>
      <vt:lpstr>Best Practice Tariffs</vt:lpstr>
      <vt:lpstr>Finance</vt:lpstr>
      <vt:lpstr>Feedback to hospitals</vt:lpstr>
      <vt:lpstr>PowerPoint-præsentation</vt:lpstr>
      <vt:lpstr>PowerPoint-præsentation</vt:lpstr>
      <vt:lpstr>PowerPoint-præsentation</vt:lpstr>
      <vt:lpstr>PowerPoint-præsentation</vt:lpstr>
      <vt:lpstr>Summary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Surgery Experiences from the UK</dc:title>
  <dc:creator>Doug McWhinnie</dc:creator>
  <cp:lastModifiedBy>Microsoft Office-bruger</cp:lastModifiedBy>
  <cp:revision>13</cp:revision>
  <dcterms:created xsi:type="dcterms:W3CDTF">2025-02-26T10:12:45Z</dcterms:created>
  <dcterms:modified xsi:type="dcterms:W3CDTF">2025-04-01T18:28:18Z</dcterms:modified>
</cp:coreProperties>
</file>