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77" r:id="rId9"/>
    <p:sldId id="268" r:id="rId10"/>
    <p:sldId id="269" r:id="rId11"/>
    <p:sldId id="270" r:id="rId12"/>
    <p:sldId id="278" r:id="rId13"/>
    <p:sldId id="271" r:id="rId14"/>
    <p:sldId id="273" r:id="rId15"/>
    <p:sldId id="272" r:id="rId16"/>
    <p:sldId id="274" r:id="rId17"/>
    <p:sldId id="275" r:id="rId18"/>
    <p:sldId id="279" r:id="rId19"/>
    <p:sldId id="276" r:id="rId20"/>
    <p:sldId id="263" r:id="rId21"/>
    <p:sldId id="264" r:id="rId22"/>
    <p:sldId id="265" r:id="rId23"/>
    <p:sldId id="266" r:id="rId24"/>
    <p:sldId id="26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123" d="100"/>
          <a:sy n="123" d="100"/>
        </p:scale>
        <p:origin x="10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5D9D0D68-274E-4DB2-8ED4-695A35FA4AFF}"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219474-5292-45AF-8ADC-091165CB8B07}" type="slidenum">
              <a:rPr lang="da-DK" smtClean="0"/>
              <a:t>‹nr.›</a:t>
            </a:fld>
            <a:endParaRPr lang="da-DK"/>
          </a:p>
        </p:txBody>
      </p:sp>
    </p:spTree>
    <p:extLst>
      <p:ext uri="{BB962C8B-B14F-4D97-AF65-F5344CB8AC3E}">
        <p14:creationId xmlns:p14="http://schemas.microsoft.com/office/powerpoint/2010/main" val="168447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D9D0D68-274E-4DB2-8ED4-695A35FA4AFF}"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219474-5292-45AF-8ADC-091165CB8B07}" type="slidenum">
              <a:rPr lang="da-DK" smtClean="0"/>
              <a:t>‹nr.›</a:t>
            </a:fld>
            <a:endParaRPr lang="da-DK"/>
          </a:p>
        </p:txBody>
      </p:sp>
    </p:spTree>
    <p:extLst>
      <p:ext uri="{BB962C8B-B14F-4D97-AF65-F5344CB8AC3E}">
        <p14:creationId xmlns:p14="http://schemas.microsoft.com/office/powerpoint/2010/main" val="368437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D9D0D68-274E-4DB2-8ED4-695A35FA4AFF}"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219474-5292-45AF-8ADC-091165CB8B07}" type="slidenum">
              <a:rPr lang="da-DK" smtClean="0"/>
              <a:t>‹nr.›</a:t>
            </a:fld>
            <a:endParaRPr lang="da-D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0651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D9D0D68-274E-4DB2-8ED4-695A35FA4AFF}"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219474-5292-45AF-8ADC-091165CB8B07}" type="slidenum">
              <a:rPr lang="da-DK" smtClean="0"/>
              <a:t>‹nr.›</a:t>
            </a:fld>
            <a:endParaRPr lang="da-DK"/>
          </a:p>
        </p:txBody>
      </p:sp>
    </p:spTree>
    <p:extLst>
      <p:ext uri="{BB962C8B-B14F-4D97-AF65-F5344CB8AC3E}">
        <p14:creationId xmlns:p14="http://schemas.microsoft.com/office/powerpoint/2010/main" val="4130962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D9D0D68-274E-4DB2-8ED4-695A35FA4AFF}"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219474-5292-45AF-8ADC-091165CB8B07}" type="slidenum">
              <a:rPr lang="da-DK" smtClean="0"/>
              <a:t>‹nr.›</a:t>
            </a:fld>
            <a:endParaRPr lang="da-D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4535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D9D0D68-274E-4DB2-8ED4-695A35FA4AFF}"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219474-5292-45AF-8ADC-091165CB8B07}" type="slidenum">
              <a:rPr lang="da-DK" smtClean="0"/>
              <a:t>‹nr.›</a:t>
            </a:fld>
            <a:endParaRPr lang="da-DK"/>
          </a:p>
        </p:txBody>
      </p:sp>
    </p:spTree>
    <p:extLst>
      <p:ext uri="{BB962C8B-B14F-4D97-AF65-F5344CB8AC3E}">
        <p14:creationId xmlns:p14="http://schemas.microsoft.com/office/powerpoint/2010/main" val="3871942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D9D0D68-274E-4DB2-8ED4-695A35FA4AFF}"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219474-5292-45AF-8ADC-091165CB8B07}" type="slidenum">
              <a:rPr lang="da-DK" smtClean="0"/>
              <a:t>‹nr.›</a:t>
            </a:fld>
            <a:endParaRPr lang="da-DK"/>
          </a:p>
        </p:txBody>
      </p:sp>
    </p:spTree>
    <p:extLst>
      <p:ext uri="{BB962C8B-B14F-4D97-AF65-F5344CB8AC3E}">
        <p14:creationId xmlns:p14="http://schemas.microsoft.com/office/powerpoint/2010/main" val="193949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D9D0D68-274E-4DB2-8ED4-695A35FA4AFF}"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219474-5292-45AF-8ADC-091165CB8B07}" type="slidenum">
              <a:rPr lang="da-DK" smtClean="0"/>
              <a:t>‹nr.›</a:t>
            </a:fld>
            <a:endParaRPr lang="da-DK"/>
          </a:p>
        </p:txBody>
      </p:sp>
    </p:spTree>
    <p:extLst>
      <p:ext uri="{BB962C8B-B14F-4D97-AF65-F5344CB8AC3E}">
        <p14:creationId xmlns:p14="http://schemas.microsoft.com/office/powerpoint/2010/main" val="414942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D9D0D68-274E-4DB2-8ED4-695A35FA4AFF}"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219474-5292-45AF-8ADC-091165CB8B07}" type="slidenum">
              <a:rPr lang="da-DK" smtClean="0"/>
              <a:t>‹nr.›</a:t>
            </a:fld>
            <a:endParaRPr lang="da-DK"/>
          </a:p>
        </p:txBody>
      </p:sp>
    </p:spTree>
    <p:extLst>
      <p:ext uri="{BB962C8B-B14F-4D97-AF65-F5344CB8AC3E}">
        <p14:creationId xmlns:p14="http://schemas.microsoft.com/office/powerpoint/2010/main" val="181346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D9D0D68-274E-4DB2-8ED4-695A35FA4AFF}" type="datetimeFigureOut">
              <a:rPr lang="da-DK" smtClean="0"/>
              <a:t>12-06-2023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219474-5292-45AF-8ADC-091165CB8B07}" type="slidenum">
              <a:rPr lang="da-DK" smtClean="0"/>
              <a:t>‹nr.›</a:t>
            </a:fld>
            <a:endParaRPr lang="da-DK"/>
          </a:p>
        </p:txBody>
      </p:sp>
    </p:spTree>
    <p:extLst>
      <p:ext uri="{BB962C8B-B14F-4D97-AF65-F5344CB8AC3E}">
        <p14:creationId xmlns:p14="http://schemas.microsoft.com/office/powerpoint/2010/main" val="338194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5D9D0D68-274E-4DB2-8ED4-695A35FA4AFF}" type="datetimeFigureOut">
              <a:rPr lang="da-DK" smtClean="0"/>
              <a:t>12-06-2023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B219474-5292-45AF-8ADC-091165CB8B07}" type="slidenum">
              <a:rPr lang="da-DK" smtClean="0"/>
              <a:t>‹nr.›</a:t>
            </a:fld>
            <a:endParaRPr lang="da-DK"/>
          </a:p>
        </p:txBody>
      </p:sp>
    </p:spTree>
    <p:extLst>
      <p:ext uri="{BB962C8B-B14F-4D97-AF65-F5344CB8AC3E}">
        <p14:creationId xmlns:p14="http://schemas.microsoft.com/office/powerpoint/2010/main" val="302170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5D9D0D68-274E-4DB2-8ED4-695A35FA4AFF}" type="datetimeFigureOut">
              <a:rPr lang="da-DK" smtClean="0"/>
              <a:t>12-06-2023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AB219474-5292-45AF-8ADC-091165CB8B07}" type="slidenum">
              <a:rPr lang="da-DK" smtClean="0"/>
              <a:t>‹nr.›</a:t>
            </a:fld>
            <a:endParaRPr lang="da-DK"/>
          </a:p>
        </p:txBody>
      </p:sp>
    </p:spTree>
    <p:extLst>
      <p:ext uri="{BB962C8B-B14F-4D97-AF65-F5344CB8AC3E}">
        <p14:creationId xmlns:p14="http://schemas.microsoft.com/office/powerpoint/2010/main" val="377941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5D9D0D68-274E-4DB2-8ED4-695A35FA4AFF}" type="datetimeFigureOut">
              <a:rPr lang="da-DK" smtClean="0"/>
              <a:t>12-06-2023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AB219474-5292-45AF-8ADC-091165CB8B07}" type="slidenum">
              <a:rPr lang="da-DK" smtClean="0"/>
              <a:t>‹nr.›</a:t>
            </a:fld>
            <a:endParaRPr lang="da-DK"/>
          </a:p>
        </p:txBody>
      </p:sp>
    </p:spTree>
    <p:extLst>
      <p:ext uri="{BB962C8B-B14F-4D97-AF65-F5344CB8AC3E}">
        <p14:creationId xmlns:p14="http://schemas.microsoft.com/office/powerpoint/2010/main" val="299693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D0D68-274E-4DB2-8ED4-695A35FA4AFF}" type="datetimeFigureOut">
              <a:rPr lang="da-DK" smtClean="0"/>
              <a:t>12-06-2023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AB219474-5292-45AF-8ADC-091165CB8B07}" type="slidenum">
              <a:rPr lang="da-DK" smtClean="0"/>
              <a:t>‹nr.›</a:t>
            </a:fld>
            <a:endParaRPr lang="da-DK"/>
          </a:p>
        </p:txBody>
      </p:sp>
    </p:spTree>
    <p:extLst>
      <p:ext uri="{BB962C8B-B14F-4D97-AF65-F5344CB8AC3E}">
        <p14:creationId xmlns:p14="http://schemas.microsoft.com/office/powerpoint/2010/main" val="72328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a-DK"/>
              <a:t>Klik for at redigere titeltypografien i masteren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D9D0D68-274E-4DB2-8ED4-695A35FA4AFF}" type="datetimeFigureOut">
              <a:rPr lang="da-DK" smtClean="0"/>
              <a:t>12-06-2023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B219474-5292-45AF-8ADC-091165CB8B07}" type="slidenum">
              <a:rPr lang="da-DK" smtClean="0"/>
              <a:t>‹nr.›</a:t>
            </a:fld>
            <a:endParaRPr lang="da-DK"/>
          </a:p>
        </p:txBody>
      </p:sp>
    </p:spTree>
    <p:extLst>
      <p:ext uri="{BB962C8B-B14F-4D97-AF65-F5344CB8AC3E}">
        <p14:creationId xmlns:p14="http://schemas.microsoft.com/office/powerpoint/2010/main" val="306430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B219474-5292-45AF-8ADC-091165CB8B07}" type="slidenum">
              <a:rPr lang="da-DK" smtClean="0"/>
              <a:t>‹nr.›</a:t>
            </a:fld>
            <a:endParaRPr lang="da-DK"/>
          </a:p>
        </p:txBody>
      </p:sp>
      <p:sp>
        <p:nvSpPr>
          <p:cNvPr id="5" name="Date Placeholder 4"/>
          <p:cNvSpPr>
            <a:spLocks noGrp="1"/>
          </p:cNvSpPr>
          <p:nvPr>
            <p:ph type="dt" sz="half" idx="10"/>
          </p:nvPr>
        </p:nvSpPr>
        <p:spPr/>
        <p:txBody>
          <a:bodyPr/>
          <a:lstStyle/>
          <a:p>
            <a:fld id="{5D9D0D68-274E-4DB2-8ED4-695A35FA4AFF}" type="datetimeFigureOut">
              <a:rPr lang="da-DK" smtClean="0"/>
              <a:t>12-06-2023</a:t>
            </a:fld>
            <a:endParaRPr lang="da-DK"/>
          </a:p>
        </p:txBody>
      </p:sp>
    </p:spTree>
    <p:extLst>
      <p:ext uri="{BB962C8B-B14F-4D97-AF65-F5344CB8AC3E}">
        <p14:creationId xmlns:p14="http://schemas.microsoft.com/office/powerpoint/2010/main" val="409450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9D0D68-274E-4DB2-8ED4-695A35FA4AFF}" type="datetimeFigureOut">
              <a:rPr lang="da-DK" smtClean="0"/>
              <a:t>12-06-2023</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219474-5292-45AF-8ADC-091165CB8B07}" type="slidenum">
              <a:rPr lang="da-DK" smtClean="0"/>
              <a:t>‹nr.›</a:t>
            </a:fld>
            <a:endParaRPr lang="da-DK"/>
          </a:p>
        </p:txBody>
      </p:sp>
    </p:spTree>
    <p:extLst>
      <p:ext uri="{BB962C8B-B14F-4D97-AF65-F5344CB8AC3E}">
        <p14:creationId xmlns:p14="http://schemas.microsoft.com/office/powerpoint/2010/main" val="4376790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2EF04-2291-CFA7-0F34-59C3F7D318F6}"/>
              </a:ext>
            </a:extLst>
          </p:cNvPr>
          <p:cNvSpPr>
            <a:spLocks noGrp="1"/>
          </p:cNvSpPr>
          <p:nvPr>
            <p:ph type="ctrTitle"/>
          </p:nvPr>
        </p:nvSpPr>
        <p:spPr/>
        <p:txBody>
          <a:bodyPr/>
          <a:lstStyle/>
          <a:p>
            <a:r>
              <a:rPr lang="da-DK" dirty="0"/>
              <a:t>Urologisk Dagkirurgi</a:t>
            </a:r>
          </a:p>
        </p:txBody>
      </p:sp>
      <p:sp>
        <p:nvSpPr>
          <p:cNvPr id="3" name="Undertitel 2">
            <a:extLst>
              <a:ext uri="{FF2B5EF4-FFF2-40B4-BE49-F238E27FC236}">
                <a16:creationId xmlns:a16="http://schemas.microsoft.com/office/drawing/2014/main" id="{6B09E153-5D5B-62D3-B035-62DDEFE450F0}"/>
              </a:ext>
            </a:extLst>
          </p:cNvPr>
          <p:cNvSpPr>
            <a:spLocks noGrp="1"/>
          </p:cNvSpPr>
          <p:nvPr>
            <p:ph type="subTitle" idx="1"/>
          </p:nvPr>
        </p:nvSpPr>
        <p:spPr/>
        <p:txBody>
          <a:bodyPr/>
          <a:lstStyle/>
          <a:p>
            <a:pPr algn="ctr"/>
            <a:r>
              <a:rPr lang="da-DK" dirty="0"/>
              <a:t>Simone Toustrup Kristiansen stud. Med, AU, Jørgen Bjerggaard Jensen, Professor, </a:t>
            </a:r>
            <a:r>
              <a:rPr lang="da-DK" dirty="0" err="1"/>
              <a:t>Ovl</a:t>
            </a:r>
            <a:r>
              <a:rPr lang="da-DK" dirty="0"/>
              <a:t>, </a:t>
            </a:r>
            <a:r>
              <a:rPr lang="da-DK" dirty="0" err="1"/>
              <a:t>Dr.med</a:t>
            </a:r>
            <a:r>
              <a:rPr lang="da-DK" dirty="0"/>
              <a:t>, AU og AUH Frank Schmidt, </a:t>
            </a:r>
            <a:r>
              <a:rPr lang="da-DK" dirty="0" err="1"/>
              <a:t>Ovl</a:t>
            </a:r>
            <a:r>
              <a:rPr lang="da-DK" dirty="0"/>
              <a:t>., </a:t>
            </a:r>
            <a:r>
              <a:rPr lang="da-DK" dirty="0" err="1"/>
              <a:t>PhD</a:t>
            </a:r>
            <a:r>
              <a:rPr lang="da-DK" dirty="0"/>
              <a:t>., AUH</a:t>
            </a:r>
          </a:p>
        </p:txBody>
      </p:sp>
    </p:spTree>
    <p:extLst>
      <p:ext uri="{BB962C8B-B14F-4D97-AF65-F5344CB8AC3E}">
        <p14:creationId xmlns:p14="http://schemas.microsoft.com/office/powerpoint/2010/main" val="2191323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1F46A-F71D-39D2-7742-007EFDF7FE49}"/>
              </a:ext>
            </a:extLst>
          </p:cNvPr>
          <p:cNvSpPr>
            <a:spLocks noGrp="1"/>
          </p:cNvSpPr>
          <p:nvPr>
            <p:ph type="title"/>
          </p:nvPr>
        </p:nvSpPr>
        <p:spPr>
          <a:xfrm>
            <a:off x="676746" y="609600"/>
            <a:ext cx="3729076" cy="1320800"/>
          </a:xfrm>
        </p:spPr>
        <p:txBody>
          <a:bodyPr anchor="ctr">
            <a:normAutofit/>
          </a:bodyPr>
          <a:lstStyle/>
          <a:p>
            <a:r>
              <a:rPr lang="da-DK" dirty="0">
                <a:solidFill>
                  <a:schemeClr val="tx1"/>
                </a:solidFill>
              </a:rPr>
              <a:t>Resultater</a:t>
            </a:r>
            <a:r>
              <a:rPr lang="da-DK" dirty="0"/>
              <a:t> </a:t>
            </a:r>
          </a:p>
        </p:txBody>
      </p:sp>
      <p:sp>
        <p:nvSpPr>
          <p:cNvPr id="3" name="Pladsholder til indhold 2">
            <a:extLst>
              <a:ext uri="{FF2B5EF4-FFF2-40B4-BE49-F238E27FC236}">
                <a16:creationId xmlns:a16="http://schemas.microsoft.com/office/drawing/2014/main" id="{7D0A7B7E-D999-F871-1E89-C556A08FFB31}"/>
              </a:ext>
            </a:extLst>
          </p:cNvPr>
          <p:cNvSpPr>
            <a:spLocks noGrp="1"/>
          </p:cNvSpPr>
          <p:nvPr>
            <p:ph idx="1"/>
          </p:nvPr>
        </p:nvSpPr>
        <p:spPr>
          <a:xfrm>
            <a:off x="685167" y="2160589"/>
            <a:ext cx="3720916" cy="3560733"/>
          </a:xfrm>
        </p:spPr>
        <p:txBody>
          <a:bodyPr>
            <a:normAutofit/>
          </a:bodyPr>
          <a:lstStyle/>
          <a:p>
            <a:r>
              <a:rPr lang="da-DK" dirty="0">
                <a:effectLst/>
                <a:latin typeface="Calibri" panose="020F0502020204030204" pitchFamily="34" charset="0"/>
                <a:ea typeface="Calibri" panose="020F0502020204030204" pitchFamily="34" charset="0"/>
                <a:cs typeface="Times New Roman" panose="02020603050405020304" pitchFamily="18" charset="0"/>
              </a:rPr>
              <a:t>I alt er der udført på 6272 indgreb. </a:t>
            </a:r>
          </a:p>
          <a:p>
            <a:r>
              <a:rPr lang="da-DK" dirty="0">
                <a:effectLst/>
                <a:latin typeface="Calibri" panose="020F0502020204030204" pitchFamily="34" charset="0"/>
                <a:ea typeface="Calibri" panose="020F0502020204030204" pitchFamily="34" charset="0"/>
                <a:cs typeface="Times New Roman" panose="02020603050405020304" pitchFamily="18" charset="0"/>
              </a:rPr>
              <a:t>144 forskellige operationskoder er registreret, som kan fordeles i 47 kategorier.</a:t>
            </a:r>
          </a:p>
          <a:p>
            <a:r>
              <a:rPr lang="da-DK" dirty="0">
                <a:effectLst/>
                <a:latin typeface="Calibri" panose="020F0502020204030204" pitchFamily="34" charset="0"/>
                <a:ea typeface="Calibri" panose="020F0502020204030204" pitchFamily="34" charset="0"/>
                <a:cs typeface="Times New Roman" panose="02020603050405020304" pitchFamily="18" charset="0"/>
              </a:rPr>
              <a:t>Patienternes alder er mellem 1-98 år (median 67år). </a:t>
            </a:r>
          </a:p>
          <a:p>
            <a:endParaRPr lang="da-DK" dirty="0"/>
          </a:p>
        </p:txBody>
      </p:sp>
      <p:pic>
        <p:nvPicPr>
          <p:cNvPr id="4" name="Billede 3">
            <a:extLst>
              <a:ext uri="{FF2B5EF4-FFF2-40B4-BE49-F238E27FC236}">
                <a16:creationId xmlns:a16="http://schemas.microsoft.com/office/drawing/2014/main" id="{A00F0E6F-4AB5-6934-8E7D-C66B3392B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103" y="1290250"/>
            <a:ext cx="5516907" cy="4013548"/>
          </a:xfrm>
          <a:prstGeom prst="rect">
            <a:avLst/>
          </a:prstGeom>
        </p:spPr>
      </p:pic>
    </p:spTree>
    <p:extLst>
      <p:ext uri="{BB962C8B-B14F-4D97-AF65-F5344CB8AC3E}">
        <p14:creationId xmlns:p14="http://schemas.microsoft.com/office/powerpoint/2010/main" val="345324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5A3B0-1440-1944-125B-96E3A6A393C8}"/>
              </a:ext>
            </a:extLst>
          </p:cNvPr>
          <p:cNvSpPr>
            <a:spLocks noGrp="1"/>
          </p:cNvSpPr>
          <p:nvPr>
            <p:ph type="title"/>
          </p:nvPr>
        </p:nvSpPr>
        <p:spPr>
          <a:xfrm>
            <a:off x="676746" y="609600"/>
            <a:ext cx="3729076" cy="1320800"/>
          </a:xfrm>
        </p:spPr>
        <p:txBody>
          <a:bodyPr anchor="ctr">
            <a:normAutofit/>
          </a:bodyPr>
          <a:lstStyle/>
          <a:p>
            <a:r>
              <a:rPr lang="da-DK" dirty="0">
                <a:solidFill>
                  <a:schemeClr val="tx1"/>
                </a:solidFill>
              </a:rPr>
              <a:t>Resultater</a:t>
            </a:r>
          </a:p>
        </p:txBody>
      </p:sp>
      <p:sp>
        <p:nvSpPr>
          <p:cNvPr id="10" name="Content Placeholder 9">
            <a:extLst>
              <a:ext uri="{FF2B5EF4-FFF2-40B4-BE49-F238E27FC236}">
                <a16:creationId xmlns:a16="http://schemas.microsoft.com/office/drawing/2014/main" id="{509BE3C1-8955-D3DA-5655-C4C13A5A46AE}"/>
              </a:ext>
            </a:extLst>
          </p:cNvPr>
          <p:cNvSpPr>
            <a:spLocks noGrp="1"/>
          </p:cNvSpPr>
          <p:nvPr>
            <p:ph idx="1"/>
          </p:nvPr>
        </p:nvSpPr>
        <p:spPr>
          <a:xfrm>
            <a:off x="685167" y="2160589"/>
            <a:ext cx="3720916" cy="3560733"/>
          </a:xfrm>
        </p:spPr>
        <p:txBody>
          <a:bodyPr>
            <a:normAutofit/>
          </a:bodyPr>
          <a:lstStyle/>
          <a:p>
            <a:r>
              <a:rPr lang="da-DK" dirty="0">
                <a:effectLst/>
                <a:latin typeface="Calibri" panose="020F0502020204030204" pitchFamily="34" charset="0"/>
                <a:ea typeface="Calibri" panose="020F0502020204030204" pitchFamily="34" charset="0"/>
                <a:cs typeface="Times New Roman" panose="02020603050405020304" pitchFamily="18" charset="0"/>
              </a:rPr>
              <a:t>Hyppigst udførte operationer over den treårige periode er TUR-B, JJ-kateter anlæggelse/skift, RIRS, cystoskopi og TUR-P. </a:t>
            </a:r>
          </a:p>
          <a:p>
            <a:r>
              <a:rPr lang="da-DK" dirty="0">
                <a:latin typeface="Calibri" panose="020F0502020204030204" pitchFamily="34" charset="0"/>
                <a:ea typeface="Calibri" panose="020F0502020204030204" pitchFamily="34" charset="0"/>
                <a:cs typeface="Times New Roman" panose="02020603050405020304" pitchFamily="18" charset="0"/>
              </a:rPr>
              <a:t>Udgør til sammen mere end 60% af det totale antal operationer </a:t>
            </a:r>
          </a:p>
          <a:p>
            <a:r>
              <a:rPr lang="da-DK" dirty="0">
                <a:latin typeface="Calibri" panose="020F0502020204030204" pitchFamily="34" charset="0"/>
                <a:ea typeface="Calibri" panose="020F0502020204030204" pitchFamily="34" charset="0"/>
                <a:cs typeface="Times New Roman" panose="02020603050405020304" pitchFamily="18" charset="0"/>
              </a:rPr>
              <a:t>På de ti hyppigste operationer varierer medianalderen fra 22 til 75 år. </a:t>
            </a:r>
          </a:p>
          <a:p>
            <a:pPr marL="0" indent="0">
              <a:buNone/>
            </a:pPr>
            <a:r>
              <a:rPr lang="da-DK" dirty="0">
                <a:latin typeface="Calibri" panose="020F0502020204030204" pitchFamily="34" charset="0"/>
                <a:ea typeface="Calibri" panose="020F0502020204030204" pitchFamily="34" charset="0"/>
                <a:cs typeface="Times New Roman" panose="02020603050405020304" pitchFamily="18" charset="0"/>
              </a:rPr>
              <a:t> </a:t>
            </a:r>
            <a:endParaRPr lang="da-DK"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ladsholder til indhold 4" descr="Et billede, der indeholder bord&#10;&#10;Automatisk genereret beskrivelse">
            <a:extLst>
              <a:ext uri="{FF2B5EF4-FFF2-40B4-BE49-F238E27FC236}">
                <a16:creationId xmlns:a16="http://schemas.microsoft.com/office/drawing/2014/main" id="{48844709-B2A1-D072-E32D-4B9EA3816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825" y="1162338"/>
            <a:ext cx="7040902" cy="4558984"/>
          </a:xfrm>
          <a:prstGeom prst="rect">
            <a:avLst/>
          </a:prstGeom>
        </p:spPr>
      </p:pic>
    </p:spTree>
    <p:extLst>
      <p:ext uri="{BB962C8B-B14F-4D97-AF65-F5344CB8AC3E}">
        <p14:creationId xmlns:p14="http://schemas.microsoft.com/office/powerpoint/2010/main" val="395252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A17CE-87BB-298C-F080-29B9485A70C5}"/>
              </a:ext>
            </a:extLst>
          </p:cNvPr>
          <p:cNvSpPr>
            <a:spLocks noGrp="1"/>
          </p:cNvSpPr>
          <p:nvPr>
            <p:ph type="title"/>
          </p:nvPr>
        </p:nvSpPr>
        <p:spPr>
          <a:xfrm>
            <a:off x="677334" y="609600"/>
            <a:ext cx="8596668" cy="1320800"/>
          </a:xfrm>
        </p:spPr>
        <p:txBody>
          <a:bodyPr anchor="t">
            <a:normAutofit/>
          </a:bodyPr>
          <a:lstStyle/>
          <a:p>
            <a:r>
              <a:rPr lang="da-DK" dirty="0">
                <a:solidFill>
                  <a:schemeClr val="tx1"/>
                </a:solidFill>
              </a:rPr>
              <a:t>Resultater</a:t>
            </a:r>
          </a:p>
        </p:txBody>
      </p:sp>
      <p:pic>
        <p:nvPicPr>
          <p:cNvPr id="5" name="Pladsholder til indhold 4" descr="Et billede, der indeholder bord&#10;&#10;Automatisk genereret beskrivelse">
            <a:extLst>
              <a:ext uri="{FF2B5EF4-FFF2-40B4-BE49-F238E27FC236}">
                <a16:creationId xmlns:a16="http://schemas.microsoft.com/office/drawing/2014/main" id="{02A48776-E0C7-3C81-F78D-F8B42CE3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411175"/>
            <a:ext cx="6942666" cy="4443306"/>
          </a:xfrm>
          <a:prstGeom prst="rect">
            <a:avLst/>
          </a:prstGeom>
        </p:spPr>
      </p:pic>
    </p:spTree>
    <p:extLst>
      <p:ext uri="{BB962C8B-B14F-4D97-AF65-F5344CB8AC3E}">
        <p14:creationId xmlns:p14="http://schemas.microsoft.com/office/powerpoint/2010/main" val="3900694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355CF-D494-7C85-14C0-EF5D1E0B5061}"/>
              </a:ext>
            </a:extLst>
          </p:cNvPr>
          <p:cNvSpPr>
            <a:spLocks noGrp="1"/>
          </p:cNvSpPr>
          <p:nvPr>
            <p:ph type="title"/>
          </p:nvPr>
        </p:nvSpPr>
        <p:spPr/>
        <p:txBody>
          <a:bodyPr/>
          <a:lstStyle/>
          <a:p>
            <a:r>
              <a:rPr lang="da-DK" dirty="0">
                <a:solidFill>
                  <a:schemeClr val="tx1"/>
                </a:solidFill>
              </a:rPr>
              <a:t>Resultater</a:t>
            </a:r>
          </a:p>
        </p:txBody>
      </p:sp>
      <p:sp>
        <p:nvSpPr>
          <p:cNvPr id="3" name="Pladsholder til indhold 2">
            <a:extLst>
              <a:ext uri="{FF2B5EF4-FFF2-40B4-BE49-F238E27FC236}">
                <a16:creationId xmlns:a16="http://schemas.microsoft.com/office/drawing/2014/main" id="{D13EA06C-420D-C992-FD1B-5A0682E9916D}"/>
              </a:ext>
            </a:extLst>
          </p:cNvPr>
          <p:cNvSpPr>
            <a:spLocks noGrp="1"/>
          </p:cNvSpPr>
          <p:nvPr>
            <p:ph idx="1"/>
          </p:nvPr>
        </p:nvSpPr>
        <p:spPr>
          <a:xfrm>
            <a:off x="677334" y="2160589"/>
            <a:ext cx="3760554" cy="3880773"/>
          </a:xfrm>
        </p:spPr>
        <p:txBody>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Færre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scrotale</a:t>
            </a:r>
            <a:r>
              <a:rPr lang="da-DK" sz="1800" dirty="0">
                <a:effectLst/>
                <a:latin typeface="Calibri" panose="020F0502020204030204" pitchFamily="34" charset="0"/>
                <a:ea typeface="Calibri" panose="020F0502020204030204" pitchFamily="34" charset="0"/>
                <a:cs typeface="Times New Roman" panose="02020603050405020304" pitchFamily="18" charset="0"/>
              </a:rPr>
              <a:t> og penile indgreb, mens antallet af endourologiske indgreb er stigende. </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Stigende antal TUR-B, RIRS, URS,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ureteral</a:t>
            </a:r>
            <a:r>
              <a:rPr lang="da-DK" sz="1800" dirty="0">
                <a:effectLst/>
                <a:latin typeface="Calibri" panose="020F0502020204030204" pitchFamily="34" charset="0"/>
                <a:ea typeface="Calibri" panose="020F0502020204030204" pitchFamily="34" charset="0"/>
                <a:cs typeface="Times New Roman" panose="02020603050405020304" pitchFamily="18" charset="0"/>
              </a:rPr>
              <a:t> stent operationer fra 2017-2019</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Faldende antal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cystoskopier</a:t>
            </a:r>
            <a:r>
              <a:rPr lang="da-DK" sz="1800" dirty="0">
                <a:effectLst/>
                <a:latin typeface="Calibri" panose="020F0502020204030204" pitchFamily="34" charset="0"/>
                <a:ea typeface="Calibri" panose="020F0502020204030204" pitchFamily="34" charset="0"/>
                <a:cs typeface="Times New Roman" panose="02020603050405020304" pitchFamily="18" charset="0"/>
              </a:rPr>
              <a:t>, rekonstruktioner af penis,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orkiopeksier</a:t>
            </a:r>
            <a:r>
              <a:rPr lang="da-DK" dirty="0">
                <a:latin typeface="Calibri" panose="020F0502020204030204" pitchFamily="34" charset="0"/>
                <a:ea typeface="Calibri" panose="020F0502020204030204" pitchFamily="34" charset="0"/>
                <a:cs typeface="Times New Roman" panose="02020603050405020304" pitchFamily="18" charset="0"/>
              </a:rPr>
              <a:t> samt</a:t>
            </a:r>
            <a:r>
              <a:rPr lang="da-DK" sz="1800" dirty="0">
                <a:effectLst/>
                <a:latin typeface="Calibri" panose="020F0502020204030204" pitchFamily="34" charset="0"/>
                <a:ea typeface="Calibri" panose="020F0502020204030204" pitchFamily="34" charset="0"/>
                <a:cs typeface="Times New Roman" panose="02020603050405020304" pitchFamily="18" charset="0"/>
              </a:rPr>
              <a:t> resektioner af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scrotal</a:t>
            </a:r>
            <a:r>
              <a:rPr lang="da-DK" dirty="0" err="1">
                <a:latin typeface="Calibri" panose="020F0502020204030204" pitchFamily="34" charset="0"/>
                <a:ea typeface="Calibri" panose="020F0502020204030204" pitchFamily="34" charset="0"/>
                <a:cs typeface="Times New Roman" panose="02020603050405020304" pitchFamily="18" charset="0"/>
              </a:rPr>
              <a:t>indhold</a:t>
            </a:r>
            <a:r>
              <a:rPr lang="da-DK" dirty="0">
                <a:latin typeface="Calibri" panose="020F0502020204030204" pitchFamily="34" charset="0"/>
                <a:ea typeface="Calibri" panose="020F0502020204030204" pitchFamily="34" charset="0"/>
                <a:cs typeface="Times New Roman" panose="02020603050405020304" pitchFamily="18" charset="0"/>
              </a:rPr>
              <a:t> fra 2017-2019</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dirty="0">
                <a:latin typeface="Calibri" panose="020F0502020204030204" pitchFamily="34" charset="0"/>
                <a:cs typeface="Times New Roman" panose="02020603050405020304" pitchFamily="18" charset="0"/>
              </a:rPr>
              <a:t>Generelt været en stigning af operationer på 21,5%</a:t>
            </a:r>
            <a:endParaRPr lang="da-DK" dirty="0"/>
          </a:p>
          <a:p>
            <a:endParaRPr lang="da-DK" dirty="0"/>
          </a:p>
        </p:txBody>
      </p:sp>
      <p:pic>
        <p:nvPicPr>
          <p:cNvPr id="4" name="Billede 3">
            <a:extLst>
              <a:ext uri="{FF2B5EF4-FFF2-40B4-BE49-F238E27FC236}">
                <a16:creationId xmlns:a16="http://schemas.microsoft.com/office/drawing/2014/main" id="{9DD133C7-0843-2944-A11B-A7F8CFF2C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424" y="80550"/>
            <a:ext cx="6754368" cy="6281561"/>
          </a:xfrm>
          <a:prstGeom prst="rect">
            <a:avLst/>
          </a:prstGeom>
        </p:spPr>
      </p:pic>
    </p:spTree>
    <p:extLst>
      <p:ext uri="{BB962C8B-B14F-4D97-AF65-F5344CB8AC3E}">
        <p14:creationId xmlns:p14="http://schemas.microsoft.com/office/powerpoint/2010/main" val="38635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70EC1-368E-BC54-733B-69E2FD7A1994}"/>
              </a:ext>
            </a:extLst>
          </p:cNvPr>
          <p:cNvSpPr>
            <a:spLocks noGrp="1"/>
          </p:cNvSpPr>
          <p:nvPr>
            <p:ph type="title"/>
          </p:nvPr>
        </p:nvSpPr>
        <p:spPr>
          <a:xfrm>
            <a:off x="676746" y="609600"/>
            <a:ext cx="7211478" cy="1320800"/>
          </a:xfrm>
        </p:spPr>
        <p:txBody>
          <a:bodyPr anchor="ctr">
            <a:normAutofit/>
          </a:bodyPr>
          <a:lstStyle/>
          <a:p>
            <a:r>
              <a:rPr lang="da-DK" dirty="0">
                <a:solidFill>
                  <a:schemeClr val="tx1"/>
                </a:solidFill>
              </a:rPr>
              <a:t>Resultater</a:t>
            </a:r>
          </a:p>
        </p:txBody>
      </p:sp>
      <p:sp>
        <p:nvSpPr>
          <p:cNvPr id="9" name="Content Placeholder 8">
            <a:extLst>
              <a:ext uri="{FF2B5EF4-FFF2-40B4-BE49-F238E27FC236}">
                <a16:creationId xmlns:a16="http://schemas.microsoft.com/office/drawing/2014/main" id="{9DE93D20-8419-5E97-58D6-806800FD8A94}"/>
              </a:ext>
            </a:extLst>
          </p:cNvPr>
          <p:cNvSpPr>
            <a:spLocks noGrp="1"/>
          </p:cNvSpPr>
          <p:nvPr>
            <p:ph idx="1"/>
          </p:nvPr>
        </p:nvSpPr>
        <p:spPr>
          <a:xfrm>
            <a:off x="676746" y="1648633"/>
            <a:ext cx="9263505" cy="3560733"/>
          </a:xfrm>
        </p:spPr>
        <p:txBody>
          <a:bodyPr>
            <a:normAutofit/>
          </a:bodyPr>
          <a:lstStyle/>
          <a:p>
            <a:r>
              <a:rPr lang="da-DK" dirty="0"/>
              <a:t>Stikprøvemåneden er sammenlignelig med det samlede antal procedurer over de.3 år ift. alder, køn og de hyppigst udførte procedurer.  </a:t>
            </a:r>
          </a:p>
        </p:txBody>
      </p:sp>
      <p:pic>
        <p:nvPicPr>
          <p:cNvPr id="5" name="Pladsholder til indhold 4" descr="Et billede, der indeholder bord&#10;&#10;Automatisk genereret beskrivelse">
            <a:extLst>
              <a:ext uri="{FF2B5EF4-FFF2-40B4-BE49-F238E27FC236}">
                <a16:creationId xmlns:a16="http://schemas.microsoft.com/office/drawing/2014/main" id="{BFFFFC6F-E46F-4FFC-7BE5-A5C69D9BF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138" y="2450926"/>
            <a:ext cx="7825368" cy="2758440"/>
          </a:xfrm>
          <a:prstGeom prst="rect">
            <a:avLst/>
          </a:prstGeom>
        </p:spPr>
      </p:pic>
    </p:spTree>
    <p:extLst>
      <p:ext uri="{BB962C8B-B14F-4D97-AF65-F5344CB8AC3E}">
        <p14:creationId xmlns:p14="http://schemas.microsoft.com/office/powerpoint/2010/main" val="234792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B0075-31BA-560F-DCD7-BAD918119FE4}"/>
              </a:ext>
            </a:extLst>
          </p:cNvPr>
          <p:cNvSpPr>
            <a:spLocks noGrp="1"/>
          </p:cNvSpPr>
          <p:nvPr>
            <p:ph type="title"/>
          </p:nvPr>
        </p:nvSpPr>
        <p:spPr/>
        <p:txBody>
          <a:bodyPr/>
          <a:lstStyle/>
          <a:p>
            <a:r>
              <a:rPr lang="da-DK" dirty="0">
                <a:solidFill>
                  <a:schemeClr val="tx1"/>
                </a:solidFill>
              </a:rPr>
              <a:t>Resultater</a:t>
            </a:r>
          </a:p>
        </p:txBody>
      </p:sp>
      <p:sp>
        <p:nvSpPr>
          <p:cNvPr id="3" name="Pladsholder til indhold 2">
            <a:extLst>
              <a:ext uri="{FF2B5EF4-FFF2-40B4-BE49-F238E27FC236}">
                <a16:creationId xmlns:a16="http://schemas.microsoft.com/office/drawing/2014/main" id="{8E041F27-2B94-5CAD-E604-7DCA89422351}"/>
              </a:ext>
            </a:extLst>
          </p:cNvPr>
          <p:cNvSpPr>
            <a:spLocks noGrp="1"/>
          </p:cNvSpPr>
          <p:nvPr>
            <p:ph idx="1"/>
          </p:nvPr>
        </p:nvSpPr>
        <p:spPr>
          <a:xfrm>
            <a:off x="618880" y="1488613"/>
            <a:ext cx="3760554" cy="3880773"/>
          </a:xfrm>
        </p:spPr>
        <p:txBody>
          <a:bodyPr/>
          <a:lstStyle/>
          <a:p>
            <a:pPr>
              <a:lnSpc>
                <a:spcPct val="90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I stikprøvemåneden blev 249 ptt opereret</a:t>
            </a:r>
          </a:p>
          <a:p>
            <a:pPr>
              <a:lnSpc>
                <a:spcPct val="90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23% ASA 1, 51% ASA 2 og 26% ASA 3. </a:t>
            </a:r>
          </a:p>
          <a:p>
            <a:pPr>
              <a:lnSpc>
                <a:spcPct val="90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5,9 % blev indlagt samme døgn</a:t>
            </a:r>
          </a:p>
          <a:p>
            <a:pPr>
              <a:lnSpc>
                <a:spcPct val="90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9,9% havde kontakt til hospitalet i de første 30 dage postoperativt. </a:t>
            </a:r>
          </a:p>
          <a:p>
            <a:pPr>
              <a:lnSpc>
                <a:spcPct val="90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Ingen dødsfald blev noteret i gruppen.</a:t>
            </a:r>
            <a:r>
              <a:rPr lang="da-DK" sz="1800" dirty="0">
                <a:effectLst/>
              </a:rPr>
              <a:t> </a:t>
            </a:r>
          </a:p>
          <a:p>
            <a:pPr>
              <a:lnSpc>
                <a:spcPct val="90000"/>
              </a:lnSpc>
            </a:pPr>
            <a:r>
              <a:rPr lang="da-DK" sz="1800" dirty="0">
                <a:effectLst/>
                <a:latin typeface="Calibri" panose="020F0502020204030204" pitchFamily="34" charset="0"/>
                <a:cs typeface="Calibri" panose="020F0502020204030204" pitchFamily="34" charset="0"/>
              </a:rPr>
              <a:t>Blødning, infektion og smerter var hyppigste årsager til indlæggelse/kontakt til hospitalet. </a:t>
            </a:r>
          </a:p>
          <a:p>
            <a:endParaRPr lang="da-DK" dirty="0"/>
          </a:p>
        </p:txBody>
      </p:sp>
      <p:pic>
        <p:nvPicPr>
          <p:cNvPr id="4" name="Billede 3" descr="Et billede, der indeholder bord&#10;&#10;Automatisk genereret beskrivelse">
            <a:extLst>
              <a:ext uri="{FF2B5EF4-FFF2-40B4-BE49-F238E27FC236}">
                <a16:creationId xmlns:a16="http://schemas.microsoft.com/office/drawing/2014/main" id="{2C0EFE56-23CC-4C41-888D-D65B40EB8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999" y="609600"/>
            <a:ext cx="6953577" cy="5197799"/>
          </a:xfrm>
          <a:prstGeom prst="rect">
            <a:avLst/>
          </a:prstGeom>
        </p:spPr>
      </p:pic>
    </p:spTree>
    <p:extLst>
      <p:ext uri="{BB962C8B-B14F-4D97-AF65-F5344CB8AC3E}">
        <p14:creationId xmlns:p14="http://schemas.microsoft.com/office/powerpoint/2010/main" val="317147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3046F-ADFE-A7BD-6018-7E195050C85A}"/>
              </a:ext>
            </a:extLst>
          </p:cNvPr>
          <p:cNvSpPr>
            <a:spLocks noGrp="1"/>
          </p:cNvSpPr>
          <p:nvPr>
            <p:ph type="title"/>
          </p:nvPr>
        </p:nvSpPr>
        <p:spPr/>
        <p:txBody>
          <a:bodyPr/>
          <a:lstStyle/>
          <a:p>
            <a:r>
              <a:rPr lang="da-DK" dirty="0">
                <a:solidFill>
                  <a:schemeClr val="tx1"/>
                </a:solidFill>
              </a:rPr>
              <a:t>Diskussion </a:t>
            </a:r>
          </a:p>
        </p:txBody>
      </p:sp>
      <p:sp>
        <p:nvSpPr>
          <p:cNvPr id="3" name="Pladsholder til indhold 2">
            <a:extLst>
              <a:ext uri="{FF2B5EF4-FFF2-40B4-BE49-F238E27FC236}">
                <a16:creationId xmlns:a16="http://schemas.microsoft.com/office/drawing/2014/main" id="{BFBC53E5-70F9-403F-5C80-D8083B357EC5}"/>
              </a:ext>
            </a:extLst>
          </p:cNvPr>
          <p:cNvSpPr>
            <a:spLocks noGrp="1"/>
          </p:cNvSpPr>
          <p:nvPr>
            <p:ph idx="1"/>
          </p:nvPr>
        </p:nvSpPr>
        <p:spPr/>
        <p:txBody>
          <a:bodyPr>
            <a:normAutofit/>
          </a:bodyPr>
          <a:lstStyle/>
          <a:p>
            <a:r>
              <a:rPr lang="da-DK" dirty="0"/>
              <a:t>Studiets begrænsninger</a:t>
            </a:r>
          </a:p>
          <a:p>
            <a:pPr lvl="1"/>
            <a:r>
              <a:rPr lang="da-DK" dirty="0"/>
              <a:t>Sekundær kontakter til almen praksis og andre hospitaler er ikke inkluderet i studiet</a:t>
            </a:r>
          </a:p>
          <a:p>
            <a:pPr lvl="2"/>
            <a:r>
              <a:rPr lang="da-DK" dirty="0"/>
              <a:t>Kan underestimere antallet af komplikationer. </a:t>
            </a:r>
          </a:p>
          <a:p>
            <a:pPr lvl="2"/>
            <a:r>
              <a:rPr lang="da-DK" dirty="0"/>
              <a:t>Nogle operationer har opfølgning på hospitalet, hvor nogle komplikationer behandlet i almen praksis er opdaget. </a:t>
            </a:r>
          </a:p>
          <a:p>
            <a:pPr lvl="1"/>
            <a:r>
              <a:rPr lang="da-DK" dirty="0"/>
              <a:t>Lille stikprøvegruppe på 249 ptt. </a:t>
            </a:r>
          </a:p>
          <a:p>
            <a:pPr lvl="2"/>
            <a:r>
              <a:rPr lang="da-DK" dirty="0"/>
              <a:t>Kun 7 ud af 22 procedurekategorier var udført mere end 10 gange i perioden </a:t>
            </a:r>
          </a:p>
          <a:p>
            <a:pPr lvl="2"/>
            <a:r>
              <a:rPr lang="da-DK" dirty="0"/>
              <a:t>Flere procedurer har enten 0% eller 100% akut indlæggelse eller postoperative komplikationer, hvilket ikke viser den reelle risiko. </a:t>
            </a:r>
          </a:p>
          <a:p>
            <a:pPr lvl="2"/>
            <a:endParaRPr lang="da-DK" dirty="0"/>
          </a:p>
        </p:txBody>
      </p:sp>
    </p:spTree>
    <p:extLst>
      <p:ext uri="{BB962C8B-B14F-4D97-AF65-F5344CB8AC3E}">
        <p14:creationId xmlns:p14="http://schemas.microsoft.com/office/powerpoint/2010/main" val="169023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E4274-3D12-E7A8-2F99-B1593863F197}"/>
              </a:ext>
            </a:extLst>
          </p:cNvPr>
          <p:cNvSpPr>
            <a:spLocks noGrp="1"/>
          </p:cNvSpPr>
          <p:nvPr>
            <p:ph type="title"/>
          </p:nvPr>
        </p:nvSpPr>
        <p:spPr/>
        <p:txBody>
          <a:bodyPr/>
          <a:lstStyle/>
          <a:p>
            <a:r>
              <a:rPr lang="da-DK" dirty="0">
                <a:solidFill>
                  <a:schemeClr val="tx1"/>
                </a:solidFill>
              </a:rPr>
              <a:t>Diskussion </a:t>
            </a:r>
          </a:p>
        </p:txBody>
      </p:sp>
      <p:sp>
        <p:nvSpPr>
          <p:cNvPr id="3" name="Pladsholder til indhold 2">
            <a:extLst>
              <a:ext uri="{FF2B5EF4-FFF2-40B4-BE49-F238E27FC236}">
                <a16:creationId xmlns:a16="http://schemas.microsoft.com/office/drawing/2014/main" id="{13E27CE8-D135-D032-3B59-C12E8BA53051}"/>
              </a:ext>
            </a:extLst>
          </p:cNvPr>
          <p:cNvSpPr>
            <a:spLocks noGrp="1"/>
          </p:cNvSpPr>
          <p:nvPr>
            <p:ph idx="1"/>
          </p:nvPr>
        </p:nvSpPr>
        <p:spPr/>
        <p:txBody>
          <a:bodyPr/>
          <a:lstStyle/>
          <a:p>
            <a:r>
              <a:rPr lang="da-DK" dirty="0"/>
              <a:t>Studiets styrker </a:t>
            </a:r>
          </a:p>
          <a:p>
            <a:pPr lvl="1"/>
            <a:r>
              <a:rPr lang="da-DK" dirty="0"/>
              <a:t>Stort antal procedurer (6272) giver et validt billede af variabiliteten af procedurer udført dagkirurgisk. </a:t>
            </a:r>
          </a:p>
          <a:p>
            <a:pPr lvl="1"/>
            <a:r>
              <a:rPr lang="da-DK" dirty="0"/>
              <a:t>Inkludering af ASA-score, som viser at patienter med svær komorbiditet kan behandles dagkirurgisk. </a:t>
            </a:r>
          </a:p>
        </p:txBody>
      </p:sp>
    </p:spTree>
    <p:extLst>
      <p:ext uri="{BB962C8B-B14F-4D97-AF65-F5344CB8AC3E}">
        <p14:creationId xmlns:p14="http://schemas.microsoft.com/office/powerpoint/2010/main" val="1521242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65E70-BDAA-890D-0C6B-04667E0BA676}"/>
              </a:ext>
            </a:extLst>
          </p:cNvPr>
          <p:cNvSpPr>
            <a:spLocks noGrp="1"/>
          </p:cNvSpPr>
          <p:nvPr>
            <p:ph type="title"/>
          </p:nvPr>
        </p:nvSpPr>
        <p:spPr/>
        <p:txBody>
          <a:bodyPr/>
          <a:lstStyle/>
          <a:p>
            <a:r>
              <a:rPr lang="da-DK" dirty="0">
                <a:solidFill>
                  <a:schemeClr val="tx1"/>
                </a:solidFill>
              </a:rPr>
              <a:t>Diskussion</a:t>
            </a:r>
          </a:p>
        </p:txBody>
      </p:sp>
      <p:sp>
        <p:nvSpPr>
          <p:cNvPr id="3" name="Pladsholder til indhold 2">
            <a:extLst>
              <a:ext uri="{FF2B5EF4-FFF2-40B4-BE49-F238E27FC236}">
                <a16:creationId xmlns:a16="http://schemas.microsoft.com/office/drawing/2014/main" id="{EA78A92C-671D-07FF-F5B4-8D1E2BB85A3F}"/>
              </a:ext>
            </a:extLst>
          </p:cNvPr>
          <p:cNvSpPr>
            <a:spLocks noGrp="1"/>
          </p:cNvSpPr>
          <p:nvPr>
            <p:ph idx="1"/>
          </p:nvPr>
        </p:nvSpPr>
        <p:spPr/>
        <p:txBody>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Der ses flest komplikationer i aldersgruppen 51-65 år både ift. akut indlæggelse og kontakt til hospitalet postoperativt </a:t>
            </a:r>
          </a:p>
          <a:p>
            <a:pPr lvl="1"/>
            <a:r>
              <a:rPr lang="da-DK" dirty="0">
                <a:latin typeface="Calibri" panose="020F0502020204030204" pitchFamily="34" charset="0"/>
                <a:ea typeface="Calibri" panose="020F0502020204030204" pitchFamily="34" charset="0"/>
                <a:cs typeface="Times New Roman" panose="02020603050405020304" pitchFamily="18" charset="0"/>
              </a:rPr>
              <a:t>Ældre er måske mere tilbøjelige til at blive opereret under indlæggelse? </a:t>
            </a:r>
          </a:p>
          <a:p>
            <a:pPr lvl="1"/>
            <a:r>
              <a:rPr lang="da-DK" dirty="0">
                <a:latin typeface="Calibri" panose="020F0502020204030204" pitchFamily="34" charset="0"/>
                <a:ea typeface="Calibri" panose="020F0502020204030204" pitchFamily="34" charset="0"/>
                <a:cs typeface="Times New Roman" panose="02020603050405020304" pitchFamily="18" charset="0"/>
              </a:rPr>
              <a:t>Dog ses en medianalder på 67 år, som spænder fra 1-98 år, hvorved den ældre population er repræsenteret. </a:t>
            </a:r>
          </a:p>
          <a:p>
            <a:r>
              <a:rPr lang="da-DK" dirty="0">
                <a:latin typeface="Calibri" panose="020F0502020204030204" pitchFamily="34" charset="0"/>
                <a:ea typeface="Calibri" panose="020F0502020204030204" pitchFamily="34" charset="0"/>
                <a:cs typeface="Times New Roman" panose="02020603050405020304" pitchFamily="18" charset="0"/>
              </a:rPr>
              <a:t>Over de tre år blev der udført 487 TUR-P dagkirurgisk. </a:t>
            </a:r>
          </a:p>
          <a:p>
            <a:pPr lvl="1"/>
            <a:r>
              <a:rPr lang="da-DK" dirty="0">
                <a:effectLst/>
                <a:latin typeface="Calibri" panose="020F0502020204030204" pitchFamily="34" charset="0"/>
                <a:ea typeface="Calibri" panose="020F0502020204030204" pitchFamily="34" charset="0"/>
                <a:cs typeface="Times New Roman" panose="02020603050405020304" pitchFamily="18" charset="0"/>
              </a:rPr>
              <a:t>På </a:t>
            </a:r>
            <a:r>
              <a:rPr lang="da-DK" dirty="0">
                <a:latin typeface="Calibri" panose="020F0502020204030204" pitchFamily="34" charset="0"/>
                <a:ea typeface="Calibri" panose="020F0502020204030204" pitchFamily="34" charset="0"/>
                <a:cs typeface="Times New Roman" panose="02020603050405020304" pitchFamily="18" charset="0"/>
              </a:rPr>
              <a:t>hospitaler i Tyskland, Sverige og andre hospitaler i DK vil disse operationer typisk udføres med 1-2 dages indlæggelse. </a:t>
            </a:r>
            <a:endParaRPr lang="da-DK"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0817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2FB38-A393-965F-3C1E-D2B78E10D29C}"/>
              </a:ext>
            </a:extLst>
          </p:cNvPr>
          <p:cNvSpPr>
            <a:spLocks noGrp="1"/>
          </p:cNvSpPr>
          <p:nvPr>
            <p:ph type="title"/>
          </p:nvPr>
        </p:nvSpPr>
        <p:spPr/>
        <p:txBody>
          <a:bodyPr/>
          <a:lstStyle/>
          <a:p>
            <a:r>
              <a:rPr lang="da-DK" dirty="0">
                <a:solidFill>
                  <a:schemeClr val="tx1"/>
                </a:solidFill>
              </a:rPr>
              <a:t>Konklusion</a:t>
            </a:r>
          </a:p>
        </p:txBody>
      </p:sp>
      <p:sp>
        <p:nvSpPr>
          <p:cNvPr id="3" name="Pladsholder til indhold 2">
            <a:extLst>
              <a:ext uri="{FF2B5EF4-FFF2-40B4-BE49-F238E27FC236}">
                <a16:creationId xmlns:a16="http://schemas.microsoft.com/office/drawing/2014/main" id="{D427359C-4D27-6F72-10A9-4ED2BB69E881}"/>
              </a:ext>
            </a:extLst>
          </p:cNvPr>
          <p:cNvSpPr>
            <a:spLocks noGrp="1"/>
          </p:cNvSpPr>
          <p:nvPr>
            <p:ph idx="1"/>
          </p:nvPr>
        </p:nvSpPr>
        <p:spPr/>
        <p:txBody>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Bredt spektrum af operationer kan udføres dagkirurgisk.</a:t>
            </a:r>
          </a:p>
          <a:p>
            <a:r>
              <a:rPr lang="da-DK" dirty="0">
                <a:latin typeface="Calibri" panose="020F0502020204030204" pitchFamily="34" charset="0"/>
                <a:ea typeface="Calibri" panose="020F0502020204030204" pitchFamily="34" charset="0"/>
                <a:cs typeface="Times New Roman" panose="02020603050405020304" pitchFamily="18" charset="0"/>
              </a:rPr>
              <a:t>Ingen signifikant forskel på antallet af komplikationer og akutte indlæggelser ift. køn, alder, komorbiditet og procedure.</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Calibri" panose="020F0502020204030204" pitchFamily="34" charset="0"/>
                <a:ea typeface="Calibri" panose="020F0502020204030204" pitchFamily="34" charset="0"/>
                <a:cs typeface="Times New Roman" panose="02020603050405020304" pitchFamily="18" charset="0"/>
              </a:rPr>
              <a:t>Lav genindlæggelses- og komplikationsrate, også for patienter, som er ASA 3 eller har høj alder.  </a:t>
            </a:r>
          </a:p>
          <a:p>
            <a:pPr lvl="1"/>
            <a:r>
              <a:rPr lang="da-DK" dirty="0">
                <a:latin typeface="Calibri" panose="020F0502020204030204" pitchFamily="34" charset="0"/>
                <a:ea typeface="Calibri" panose="020F0502020204030204" pitchFamily="34" charset="0"/>
                <a:cs typeface="Times New Roman" panose="02020603050405020304" pitchFamily="18" charset="0"/>
              </a:rPr>
              <a:t>Få alvorlige komplikationer </a:t>
            </a:r>
          </a:p>
          <a:p>
            <a:pPr lvl="1"/>
            <a:r>
              <a:rPr lang="da-DK" dirty="0">
                <a:effectLst/>
                <a:latin typeface="Calibri" panose="020F0502020204030204" pitchFamily="34" charset="0"/>
                <a:ea typeface="Calibri" panose="020F0502020204030204" pitchFamily="34" charset="0"/>
                <a:cs typeface="Times New Roman" panose="02020603050405020304" pitchFamily="18" charset="0"/>
              </a:rPr>
              <a:t>Ingen dødsfald </a:t>
            </a:r>
          </a:p>
        </p:txBody>
      </p:sp>
    </p:spTree>
    <p:extLst>
      <p:ext uri="{BB962C8B-B14F-4D97-AF65-F5344CB8AC3E}">
        <p14:creationId xmlns:p14="http://schemas.microsoft.com/office/powerpoint/2010/main" val="238079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4A20-A3BD-F48E-A8B0-82D0957E7CCD}"/>
              </a:ext>
            </a:extLst>
          </p:cNvPr>
          <p:cNvSpPr>
            <a:spLocks noGrp="1"/>
          </p:cNvSpPr>
          <p:nvPr>
            <p:ph type="title"/>
          </p:nvPr>
        </p:nvSpPr>
        <p:spPr/>
        <p:txBody>
          <a:bodyPr/>
          <a:lstStyle/>
          <a:p>
            <a:pPr algn="ctr"/>
            <a:r>
              <a:rPr lang="da-DK" dirty="0"/>
              <a:t>Dagkirurgi på AUH</a:t>
            </a:r>
          </a:p>
        </p:txBody>
      </p:sp>
      <p:sp>
        <p:nvSpPr>
          <p:cNvPr id="3" name="Pladsholder til indhold 2">
            <a:extLst>
              <a:ext uri="{FF2B5EF4-FFF2-40B4-BE49-F238E27FC236}">
                <a16:creationId xmlns:a16="http://schemas.microsoft.com/office/drawing/2014/main" id="{6EDE6A4F-BF11-A4D6-0257-BBE31B1B3A84}"/>
              </a:ext>
            </a:extLst>
          </p:cNvPr>
          <p:cNvSpPr>
            <a:spLocks noGrp="1"/>
          </p:cNvSpPr>
          <p:nvPr>
            <p:ph idx="1"/>
          </p:nvPr>
        </p:nvSpPr>
        <p:spPr/>
        <p:txBody>
          <a:bodyPr/>
          <a:lstStyle/>
          <a:p>
            <a:r>
              <a:rPr lang="da-DK" dirty="0"/>
              <a:t>DKA på AUH består af fire afsnit, med hver 4 operationslejer og egen opvågning. Sammen med Børn og unge operationsgang er det en selvstændig afdeling.</a:t>
            </a:r>
          </a:p>
          <a:p>
            <a:r>
              <a:rPr lang="da-DK" dirty="0"/>
              <a:t>Såvel OP-</a:t>
            </a:r>
            <a:r>
              <a:rPr lang="da-DK" dirty="0" err="1"/>
              <a:t>sgpl</a:t>
            </a:r>
            <a:r>
              <a:rPr lang="da-DK" dirty="0"/>
              <a:t>, anæstesi-</a:t>
            </a:r>
            <a:r>
              <a:rPr lang="da-DK" dirty="0" err="1"/>
              <a:t>sgpl</a:t>
            </a:r>
            <a:r>
              <a:rPr lang="da-DK" dirty="0"/>
              <a:t> og anæstesilæger har ansættelsen i afdelingen, og kun der.</a:t>
            </a:r>
          </a:p>
          <a:p>
            <a:r>
              <a:rPr lang="da-DK" dirty="0"/>
              <a:t>Ledelsen ligger ved anæstesien, men der findes et </a:t>
            </a:r>
            <a:r>
              <a:rPr lang="da-DK" dirty="0" err="1"/>
              <a:t>Samarbejdsforum</a:t>
            </a:r>
            <a:r>
              <a:rPr lang="da-DK" dirty="0"/>
              <a:t> bestående af AL, 2 anæstesilæger, 4 kirurger ( 1 fra hvert af de tre store specialer (</a:t>
            </a:r>
            <a:r>
              <a:rPr lang="da-DK" dirty="0" err="1"/>
              <a:t>gyn</a:t>
            </a:r>
            <a:r>
              <a:rPr lang="da-DK" dirty="0"/>
              <a:t>, uro, </a:t>
            </a:r>
            <a:r>
              <a:rPr lang="da-DK" dirty="0" err="1"/>
              <a:t>orto</a:t>
            </a:r>
            <a:r>
              <a:rPr lang="da-DK" dirty="0"/>
              <a:t>) og en fra de små specialer (ØNH, </a:t>
            </a:r>
            <a:r>
              <a:rPr lang="da-DK" dirty="0" err="1"/>
              <a:t>neurokir</a:t>
            </a:r>
            <a:r>
              <a:rPr lang="da-DK" dirty="0"/>
              <a:t>, MTK, hud, aktuelt en ØNH læge, 2 oversygeplejersker og 1 ledende lægesekretær.</a:t>
            </a:r>
          </a:p>
          <a:p>
            <a:r>
              <a:rPr lang="da-DK" dirty="0"/>
              <a:t>Afdelingen er således både fysisk og ledelsesmæssigt adskilt fra de kirurgiske centrale operationsgange.</a:t>
            </a:r>
          </a:p>
        </p:txBody>
      </p:sp>
    </p:spTree>
    <p:extLst>
      <p:ext uri="{BB962C8B-B14F-4D97-AF65-F5344CB8AC3E}">
        <p14:creationId xmlns:p14="http://schemas.microsoft.com/office/powerpoint/2010/main" val="785443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4A20-A3BD-F48E-A8B0-82D0957E7CCD}"/>
              </a:ext>
            </a:extLst>
          </p:cNvPr>
          <p:cNvSpPr>
            <a:spLocks noGrp="1"/>
          </p:cNvSpPr>
          <p:nvPr>
            <p:ph type="title"/>
          </p:nvPr>
        </p:nvSpPr>
        <p:spPr/>
        <p:txBody>
          <a:bodyPr/>
          <a:lstStyle/>
          <a:p>
            <a:pPr algn="ctr"/>
            <a:r>
              <a:rPr lang="da-DK" dirty="0"/>
              <a:t>Urologisk dagkirurgi på AUH</a:t>
            </a:r>
            <a:br>
              <a:rPr lang="da-DK" dirty="0"/>
            </a:br>
            <a:r>
              <a:rPr lang="da-DK" dirty="0"/>
              <a:t>Hvad sker der fremadrettet</a:t>
            </a:r>
          </a:p>
        </p:txBody>
      </p:sp>
      <p:sp>
        <p:nvSpPr>
          <p:cNvPr id="3" name="Pladsholder til indhold 2">
            <a:extLst>
              <a:ext uri="{FF2B5EF4-FFF2-40B4-BE49-F238E27FC236}">
                <a16:creationId xmlns:a16="http://schemas.microsoft.com/office/drawing/2014/main" id="{6EDE6A4F-BF11-A4D6-0257-BBE31B1B3A84}"/>
              </a:ext>
            </a:extLst>
          </p:cNvPr>
          <p:cNvSpPr>
            <a:spLocks noGrp="1"/>
          </p:cNvSpPr>
          <p:nvPr>
            <p:ph idx="1"/>
          </p:nvPr>
        </p:nvSpPr>
        <p:spPr/>
        <p:txBody>
          <a:bodyPr/>
          <a:lstStyle/>
          <a:p>
            <a:r>
              <a:rPr lang="da-DK" dirty="0"/>
              <a:t>I forhold til årene 2017-19 er der sket ændringer i patientsammensætningen</a:t>
            </a:r>
          </a:p>
          <a:p>
            <a:r>
              <a:rPr lang="da-DK" dirty="0"/>
              <a:t>Der foretages ikke </a:t>
            </a:r>
            <a:r>
              <a:rPr lang="da-DK" dirty="0" err="1"/>
              <a:t>phimosis</a:t>
            </a:r>
            <a:r>
              <a:rPr lang="da-DK" dirty="0"/>
              <a:t> operationer i DKA mere. De ligger i dag i ambulatoriet.</a:t>
            </a:r>
          </a:p>
          <a:p>
            <a:r>
              <a:rPr lang="da-DK" dirty="0"/>
              <a:t>Der er fjernet 180 </a:t>
            </a:r>
            <a:r>
              <a:rPr lang="da-DK" dirty="0" err="1"/>
              <a:t>TUR-P’er</a:t>
            </a:r>
            <a:r>
              <a:rPr lang="da-DK" dirty="0"/>
              <a:t> (små). </a:t>
            </a:r>
            <a:r>
              <a:rPr lang="da-DK" dirty="0" err="1"/>
              <a:t>Pt</a:t>
            </a:r>
            <a:r>
              <a:rPr lang="da-DK" dirty="0"/>
              <a:t> laserbehandles i ambulatoriet i LA.</a:t>
            </a:r>
          </a:p>
          <a:p>
            <a:r>
              <a:rPr lang="da-DK" dirty="0"/>
              <a:t>Mange </a:t>
            </a:r>
            <a:r>
              <a:rPr lang="da-DK" dirty="0" err="1"/>
              <a:t>scrotale</a:t>
            </a:r>
            <a:r>
              <a:rPr lang="da-DK" dirty="0"/>
              <a:t> indgreb bliver desværre sendt ud til private hospitaler.</a:t>
            </a:r>
          </a:p>
          <a:p>
            <a:r>
              <a:rPr lang="da-DK" dirty="0"/>
              <a:t>Antallet er botox injektioner i blæren er faldet, idet ptt bliver behandlet i LA i ambulatoriet.</a:t>
            </a:r>
          </a:p>
          <a:p>
            <a:r>
              <a:rPr lang="da-DK" dirty="0"/>
              <a:t>Det har bevirket, at antallet af ”raske (ASA 1) ptt er faldet. </a:t>
            </a:r>
          </a:p>
        </p:txBody>
      </p:sp>
    </p:spTree>
    <p:extLst>
      <p:ext uri="{BB962C8B-B14F-4D97-AF65-F5344CB8AC3E}">
        <p14:creationId xmlns:p14="http://schemas.microsoft.com/office/powerpoint/2010/main" val="494235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4A20-A3BD-F48E-A8B0-82D0957E7CCD}"/>
              </a:ext>
            </a:extLst>
          </p:cNvPr>
          <p:cNvSpPr>
            <a:spLocks noGrp="1"/>
          </p:cNvSpPr>
          <p:nvPr>
            <p:ph type="title"/>
          </p:nvPr>
        </p:nvSpPr>
        <p:spPr/>
        <p:txBody>
          <a:bodyPr/>
          <a:lstStyle/>
          <a:p>
            <a:pPr algn="ctr"/>
            <a:r>
              <a:rPr lang="da-DK" dirty="0"/>
              <a:t>Urologisk dagkirurgi på AUH</a:t>
            </a:r>
            <a:br>
              <a:rPr lang="da-DK" dirty="0"/>
            </a:br>
            <a:r>
              <a:rPr lang="da-DK" dirty="0"/>
              <a:t>Hvad sker der fremadrettet</a:t>
            </a:r>
          </a:p>
        </p:txBody>
      </p:sp>
      <p:sp>
        <p:nvSpPr>
          <p:cNvPr id="3" name="Pladsholder til indhold 2">
            <a:extLst>
              <a:ext uri="{FF2B5EF4-FFF2-40B4-BE49-F238E27FC236}">
                <a16:creationId xmlns:a16="http://schemas.microsoft.com/office/drawing/2014/main" id="{6EDE6A4F-BF11-A4D6-0257-BBE31B1B3A84}"/>
              </a:ext>
            </a:extLst>
          </p:cNvPr>
          <p:cNvSpPr>
            <a:spLocks noGrp="1"/>
          </p:cNvSpPr>
          <p:nvPr>
            <p:ph idx="1"/>
          </p:nvPr>
        </p:nvSpPr>
        <p:spPr/>
        <p:txBody>
          <a:bodyPr>
            <a:normAutofit lnSpcReduction="10000"/>
          </a:bodyPr>
          <a:lstStyle/>
          <a:p>
            <a:r>
              <a:rPr lang="da-DK" dirty="0"/>
              <a:t>I forhold til årene 2017-19 er der sket ændringer i patientsammensætningen</a:t>
            </a:r>
          </a:p>
          <a:p>
            <a:r>
              <a:rPr lang="da-DK" dirty="0"/>
              <a:t>Antallet af UTUC indgreb er øget (ofte pt i dårlig almen tilstand)</a:t>
            </a:r>
          </a:p>
          <a:p>
            <a:r>
              <a:rPr lang="da-DK" dirty="0"/>
              <a:t>Dette har så også bevirket, at antallet af pakke-ptt er øget betragteligt.</a:t>
            </a:r>
          </a:p>
          <a:p>
            <a:r>
              <a:rPr lang="da-DK" dirty="0"/>
              <a:t>Stort set alle erektionsproteser på AUH opereres nu i DKA</a:t>
            </a:r>
          </a:p>
          <a:p>
            <a:r>
              <a:rPr lang="da-DK" dirty="0"/>
              <a:t>Der er flere behandlinger af ptt med smertefuld blæresyndrom</a:t>
            </a:r>
          </a:p>
          <a:p>
            <a:r>
              <a:rPr lang="da-DK" dirty="0"/>
              <a:t>Alle cancer </a:t>
            </a:r>
            <a:r>
              <a:rPr lang="da-DK" dirty="0" err="1"/>
              <a:t>orkiektomier</a:t>
            </a:r>
            <a:r>
              <a:rPr lang="da-DK" dirty="0"/>
              <a:t> ligger i DKA, både cancer operationer og </a:t>
            </a:r>
            <a:r>
              <a:rPr lang="da-DK" dirty="0" err="1"/>
              <a:t>bilat</a:t>
            </a:r>
            <a:r>
              <a:rPr lang="da-DK" dirty="0"/>
              <a:t> </a:t>
            </a:r>
            <a:r>
              <a:rPr lang="da-DK" dirty="0" err="1"/>
              <a:t>orkiektomer</a:t>
            </a:r>
            <a:r>
              <a:rPr lang="da-DK" dirty="0"/>
              <a:t> </a:t>
            </a:r>
            <a:r>
              <a:rPr lang="da-DK" dirty="0" err="1"/>
              <a:t>mhp</a:t>
            </a:r>
            <a:r>
              <a:rPr lang="da-DK" dirty="0"/>
              <a:t> kønsskifte fra mand til kvinde.</a:t>
            </a:r>
          </a:p>
          <a:p>
            <a:r>
              <a:rPr lang="da-DK" dirty="0" err="1"/>
              <a:t>Pga</a:t>
            </a:r>
            <a:r>
              <a:rPr lang="da-DK" dirty="0"/>
              <a:t> forbedret teknologi kan vi nå flere stenbehandlinger på kortere tid.</a:t>
            </a:r>
          </a:p>
          <a:p>
            <a:r>
              <a:rPr lang="da-DK" dirty="0"/>
              <a:t>TUR-P er ved at vende tilbage fra private hospitaler, vi er dog ikke helt i mål endnu.</a:t>
            </a:r>
          </a:p>
          <a:p>
            <a:r>
              <a:rPr lang="da-DK" dirty="0"/>
              <a:t>Urologiske SNS implantationer, der </a:t>
            </a:r>
            <a:r>
              <a:rPr lang="da-DK" dirty="0" err="1"/>
              <a:t>tidl</a:t>
            </a:r>
            <a:r>
              <a:rPr lang="da-DK" dirty="0"/>
              <a:t> lå i MTK regi, ligger nu i urologisk regi</a:t>
            </a:r>
          </a:p>
          <a:p>
            <a:endParaRPr lang="da-DK" dirty="0"/>
          </a:p>
        </p:txBody>
      </p:sp>
    </p:spTree>
    <p:extLst>
      <p:ext uri="{BB962C8B-B14F-4D97-AF65-F5344CB8AC3E}">
        <p14:creationId xmlns:p14="http://schemas.microsoft.com/office/powerpoint/2010/main" val="1259602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4A20-A3BD-F48E-A8B0-82D0957E7CCD}"/>
              </a:ext>
            </a:extLst>
          </p:cNvPr>
          <p:cNvSpPr>
            <a:spLocks noGrp="1"/>
          </p:cNvSpPr>
          <p:nvPr>
            <p:ph type="title"/>
          </p:nvPr>
        </p:nvSpPr>
        <p:spPr/>
        <p:txBody>
          <a:bodyPr/>
          <a:lstStyle/>
          <a:p>
            <a:pPr algn="ctr"/>
            <a:r>
              <a:rPr lang="da-DK" dirty="0"/>
              <a:t>Urologisk dagkirurgi på AUH</a:t>
            </a:r>
            <a:br>
              <a:rPr lang="da-DK" dirty="0"/>
            </a:br>
            <a:r>
              <a:rPr lang="da-DK" dirty="0"/>
              <a:t>Hvad sker der fremadrettet</a:t>
            </a:r>
          </a:p>
        </p:txBody>
      </p:sp>
      <p:sp>
        <p:nvSpPr>
          <p:cNvPr id="3" name="Pladsholder til indhold 2">
            <a:extLst>
              <a:ext uri="{FF2B5EF4-FFF2-40B4-BE49-F238E27FC236}">
                <a16:creationId xmlns:a16="http://schemas.microsoft.com/office/drawing/2014/main" id="{6EDE6A4F-BF11-A4D6-0257-BBE31B1B3A84}"/>
              </a:ext>
            </a:extLst>
          </p:cNvPr>
          <p:cNvSpPr>
            <a:spLocks noGrp="1"/>
          </p:cNvSpPr>
          <p:nvPr>
            <p:ph idx="1"/>
          </p:nvPr>
        </p:nvSpPr>
        <p:spPr/>
        <p:txBody>
          <a:bodyPr/>
          <a:lstStyle/>
          <a:p>
            <a:r>
              <a:rPr lang="da-DK" dirty="0"/>
              <a:t>Når/hvis baseline igen kommer op på 15 lejer eller flere, har vi planer om at flytte flere indgreb i DKA.</a:t>
            </a:r>
          </a:p>
          <a:p>
            <a:r>
              <a:rPr lang="da-DK" dirty="0"/>
              <a:t>Vi har kørt operationerne som </a:t>
            </a:r>
            <a:r>
              <a:rPr lang="da-DK" dirty="0" err="1"/>
              <a:t>sammedags</a:t>
            </a:r>
            <a:r>
              <a:rPr lang="da-DK" dirty="0"/>
              <a:t>-indgreb, så de er ”klar” til DKA</a:t>
            </a:r>
          </a:p>
          <a:p>
            <a:r>
              <a:rPr lang="da-DK" dirty="0"/>
              <a:t>Det drejer sig om:</a:t>
            </a:r>
          </a:p>
          <a:p>
            <a:pPr lvl="1"/>
            <a:r>
              <a:rPr lang="da-DK" dirty="0"/>
              <a:t>Mindre indgreb for penis cancer, fx </a:t>
            </a:r>
            <a:r>
              <a:rPr lang="da-DK" dirty="0" err="1"/>
              <a:t>glansektomier</a:t>
            </a:r>
            <a:r>
              <a:rPr lang="da-DK" dirty="0"/>
              <a:t>, overfladiske behandlinger, mindre partiel </a:t>
            </a:r>
            <a:r>
              <a:rPr lang="da-DK" dirty="0" err="1"/>
              <a:t>penektomi</a:t>
            </a:r>
            <a:r>
              <a:rPr lang="da-DK" dirty="0"/>
              <a:t>. (dog ikke indgreb, hvor der skal fjernes lymfeknuder)</a:t>
            </a:r>
          </a:p>
          <a:p>
            <a:pPr lvl="1"/>
            <a:r>
              <a:rPr lang="da-DK" dirty="0" err="1"/>
              <a:t>Sphincterproteser</a:t>
            </a:r>
            <a:endParaRPr lang="da-DK" dirty="0"/>
          </a:p>
          <a:p>
            <a:pPr lvl="1"/>
            <a:r>
              <a:rPr lang="da-DK" dirty="0"/>
              <a:t>Tube-</a:t>
            </a:r>
            <a:r>
              <a:rPr lang="da-DK" dirty="0" err="1"/>
              <a:t>less</a:t>
            </a:r>
            <a:r>
              <a:rPr lang="da-DK" dirty="0"/>
              <a:t> PNL operationer</a:t>
            </a:r>
          </a:p>
          <a:p>
            <a:pPr lvl="1"/>
            <a:r>
              <a:rPr lang="da-DK" dirty="0"/>
              <a:t>Revisioner af </a:t>
            </a:r>
            <a:r>
              <a:rPr lang="da-DK" dirty="0" err="1"/>
              <a:t>Brickerblære</a:t>
            </a:r>
            <a:r>
              <a:rPr lang="da-DK" dirty="0"/>
              <a:t> stomier, </a:t>
            </a:r>
            <a:r>
              <a:rPr lang="da-DK" dirty="0" err="1"/>
              <a:t>Monti</a:t>
            </a:r>
            <a:r>
              <a:rPr lang="da-DK" dirty="0"/>
              <a:t>- og </a:t>
            </a:r>
            <a:r>
              <a:rPr lang="da-DK" dirty="0" err="1"/>
              <a:t>Mitrofanoss</a:t>
            </a:r>
            <a:r>
              <a:rPr lang="da-DK" dirty="0"/>
              <a:t> kanaler.</a:t>
            </a:r>
          </a:p>
          <a:p>
            <a:pPr lvl="1"/>
            <a:endParaRPr lang="da-DK" dirty="0"/>
          </a:p>
          <a:p>
            <a:endParaRPr lang="da-DK" dirty="0"/>
          </a:p>
        </p:txBody>
      </p:sp>
    </p:spTree>
    <p:extLst>
      <p:ext uri="{BB962C8B-B14F-4D97-AF65-F5344CB8AC3E}">
        <p14:creationId xmlns:p14="http://schemas.microsoft.com/office/powerpoint/2010/main" val="339219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4A20-A3BD-F48E-A8B0-82D0957E7CCD}"/>
              </a:ext>
            </a:extLst>
          </p:cNvPr>
          <p:cNvSpPr>
            <a:spLocks noGrp="1"/>
          </p:cNvSpPr>
          <p:nvPr>
            <p:ph type="title"/>
          </p:nvPr>
        </p:nvSpPr>
        <p:spPr/>
        <p:txBody>
          <a:bodyPr/>
          <a:lstStyle/>
          <a:p>
            <a:pPr algn="ctr"/>
            <a:r>
              <a:rPr lang="da-DK" dirty="0"/>
              <a:t>Urologisk dagkirurgi på AUH</a:t>
            </a:r>
            <a:br>
              <a:rPr lang="da-DK" dirty="0"/>
            </a:br>
            <a:r>
              <a:rPr lang="da-DK" dirty="0"/>
              <a:t>Hvad kunne flyttes til DKA</a:t>
            </a:r>
          </a:p>
        </p:txBody>
      </p:sp>
      <p:sp>
        <p:nvSpPr>
          <p:cNvPr id="3" name="Pladsholder til indhold 2">
            <a:extLst>
              <a:ext uri="{FF2B5EF4-FFF2-40B4-BE49-F238E27FC236}">
                <a16:creationId xmlns:a16="http://schemas.microsoft.com/office/drawing/2014/main" id="{6EDE6A4F-BF11-A4D6-0257-BBE31B1B3A84}"/>
              </a:ext>
            </a:extLst>
          </p:cNvPr>
          <p:cNvSpPr>
            <a:spLocks noGrp="1"/>
          </p:cNvSpPr>
          <p:nvPr>
            <p:ph idx="1"/>
          </p:nvPr>
        </p:nvSpPr>
        <p:spPr/>
        <p:txBody>
          <a:bodyPr/>
          <a:lstStyle/>
          <a:p>
            <a:r>
              <a:rPr lang="da-DK" dirty="0"/>
              <a:t>Indgreb, som vi regner med vil blive dagkirurgiske på længere sigt</a:t>
            </a:r>
          </a:p>
          <a:p>
            <a:pPr lvl="1"/>
            <a:r>
              <a:rPr lang="da-DK" dirty="0"/>
              <a:t>Radikale </a:t>
            </a:r>
            <a:r>
              <a:rPr lang="da-DK" dirty="0" err="1"/>
              <a:t>prostatectomier</a:t>
            </a:r>
            <a:r>
              <a:rPr lang="da-DK" dirty="0"/>
              <a:t> (kræver dog en operations robot dedikeret til DKA)</a:t>
            </a:r>
          </a:p>
          <a:p>
            <a:pPr lvl="1"/>
            <a:r>
              <a:rPr lang="da-DK" dirty="0" err="1"/>
              <a:t>Nefrektomier</a:t>
            </a:r>
            <a:r>
              <a:rPr lang="da-DK" dirty="0"/>
              <a:t> (laparoskopiske eller robot assisterede)</a:t>
            </a:r>
          </a:p>
          <a:p>
            <a:pPr lvl="1"/>
            <a:r>
              <a:rPr lang="da-DK" dirty="0"/>
              <a:t>Åbne eller robot assisterede operationer for </a:t>
            </a:r>
            <a:r>
              <a:rPr lang="da-DK" dirty="0" err="1"/>
              <a:t>ureterstenoser</a:t>
            </a:r>
            <a:endParaRPr lang="da-DK" dirty="0"/>
          </a:p>
          <a:p>
            <a:pPr lvl="1"/>
            <a:r>
              <a:rPr lang="da-DK" dirty="0" err="1"/>
              <a:t>Hynes</a:t>
            </a:r>
            <a:r>
              <a:rPr lang="da-DK" dirty="0"/>
              <a:t>-Anderson operationer</a:t>
            </a:r>
          </a:p>
          <a:p>
            <a:pPr lvl="1"/>
            <a:endParaRPr lang="da-DK" dirty="0"/>
          </a:p>
          <a:p>
            <a:pPr marL="457200" lvl="1" indent="0">
              <a:buNone/>
            </a:pPr>
            <a:endParaRPr lang="da-DK" dirty="0"/>
          </a:p>
          <a:p>
            <a:pPr lvl="1"/>
            <a:endParaRPr lang="da-DK" dirty="0"/>
          </a:p>
          <a:p>
            <a:pPr lvl="1"/>
            <a:endParaRPr lang="da-DK" dirty="0"/>
          </a:p>
        </p:txBody>
      </p:sp>
    </p:spTree>
    <p:extLst>
      <p:ext uri="{BB962C8B-B14F-4D97-AF65-F5344CB8AC3E}">
        <p14:creationId xmlns:p14="http://schemas.microsoft.com/office/powerpoint/2010/main" val="3288118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4A20-A3BD-F48E-A8B0-82D0957E7CCD}"/>
              </a:ext>
            </a:extLst>
          </p:cNvPr>
          <p:cNvSpPr>
            <a:spLocks noGrp="1"/>
          </p:cNvSpPr>
          <p:nvPr>
            <p:ph type="title"/>
          </p:nvPr>
        </p:nvSpPr>
        <p:spPr/>
        <p:txBody>
          <a:bodyPr/>
          <a:lstStyle/>
          <a:p>
            <a:pPr algn="ctr"/>
            <a:r>
              <a:rPr lang="da-DK" dirty="0"/>
              <a:t>Urologisk dagkirurgi på AUH</a:t>
            </a:r>
            <a:br>
              <a:rPr lang="da-DK" dirty="0"/>
            </a:br>
            <a:endParaRPr lang="da-DK" dirty="0"/>
          </a:p>
        </p:txBody>
      </p:sp>
      <p:sp>
        <p:nvSpPr>
          <p:cNvPr id="3" name="Pladsholder til indhold 2">
            <a:extLst>
              <a:ext uri="{FF2B5EF4-FFF2-40B4-BE49-F238E27FC236}">
                <a16:creationId xmlns:a16="http://schemas.microsoft.com/office/drawing/2014/main" id="{6EDE6A4F-BF11-A4D6-0257-BBE31B1B3A84}"/>
              </a:ext>
            </a:extLst>
          </p:cNvPr>
          <p:cNvSpPr>
            <a:spLocks noGrp="1"/>
          </p:cNvSpPr>
          <p:nvPr>
            <p:ph idx="1"/>
          </p:nvPr>
        </p:nvSpPr>
        <p:spPr/>
        <p:txBody>
          <a:bodyPr>
            <a:normAutofit fontScale="92500" lnSpcReduction="10000"/>
          </a:bodyPr>
          <a:lstStyle/>
          <a:p>
            <a:pPr lvl="1"/>
            <a:endParaRPr lang="da-DK" dirty="0"/>
          </a:p>
          <a:p>
            <a:pPr marL="457200" lvl="1" indent="0">
              <a:buNone/>
            </a:pPr>
            <a:r>
              <a:rPr lang="da-DK" sz="1800" dirty="0"/>
              <a:t>Urologisk dagkirurgi på AUH er en stor enhed.</a:t>
            </a:r>
          </a:p>
          <a:p>
            <a:pPr marL="457200" lvl="1" indent="0">
              <a:buNone/>
            </a:pPr>
            <a:r>
              <a:rPr lang="da-DK" sz="1800" dirty="0"/>
              <a:t>Enheden er dynamisk, der kommer nye indgreb til, og andre forsvinder igen.</a:t>
            </a:r>
          </a:p>
          <a:p>
            <a:pPr marL="457200" lvl="1" indent="0">
              <a:buNone/>
            </a:pPr>
            <a:r>
              <a:rPr lang="da-DK" sz="1800" dirty="0"/>
              <a:t>Samarbejdet mellem anæstesien, op-personalet og kirurgerne er essentiel, for at der gode forløb.</a:t>
            </a:r>
          </a:p>
          <a:p>
            <a:pPr marL="457200" lvl="1" indent="0">
              <a:buNone/>
            </a:pPr>
            <a:r>
              <a:rPr lang="da-DK" sz="1800" dirty="0"/>
              <a:t>Patientgruppen er præget af ældre og gamle patienter. Der er mange pakke patienter. Mange af de </a:t>
            </a:r>
            <a:r>
              <a:rPr lang="da-DK" sz="1800" dirty="0" err="1"/>
              <a:t>urolgiske</a:t>
            </a:r>
            <a:r>
              <a:rPr lang="da-DK" sz="1800" dirty="0"/>
              <a:t> patienter er ASA 3 og sågar nogle gange ASA4 patienter.</a:t>
            </a:r>
          </a:p>
          <a:p>
            <a:pPr marL="457200" lvl="1" indent="0">
              <a:buNone/>
            </a:pPr>
            <a:r>
              <a:rPr lang="da-DK" sz="1800" dirty="0"/>
              <a:t>Dagkirurgi er optimal til at oplære nye generationer af kirurger i de forskellige kirurgiske principper.</a:t>
            </a:r>
          </a:p>
          <a:p>
            <a:pPr marL="457200" lvl="1" indent="0">
              <a:buNone/>
            </a:pPr>
            <a:endParaRPr lang="da-DK" sz="1800" dirty="0"/>
          </a:p>
          <a:p>
            <a:pPr marL="457200" lvl="1" indent="0">
              <a:buNone/>
            </a:pPr>
            <a:r>
              <a:rPr lang="da-DK" sz="1800" dirty="0"/>
              <a:t>Fremtiden er lys for </a:t>
            </a:r>
            <a:r>
              <a:rPr lang="da-DK" sz="1800"/>
              <a:t>urologisk dagkirurgi.</a:t>
            </a:r>
            <a:endParaRPr lang="da-DK" sz="1800" dirty="0"/>
          </a:p>
          <a:p>
            <a:pPr lvl="1"/>
            <a:endParaRPr lang="da-DK" dirty="0"/>
          </a:p>
          <a:p>
            <a:pPr lvl="1"/>
            <a:endParaRPr lang="da-DK" dirty="0"/>
          </a:p>
        </p:txBody>
      </p:sp>
    </p:spTree>
    <p:extLst>
      <p:ext uri="{BB962C8B-B14F-4D97-AF65-F5344CB8AC3E}">
        <p14:creationId xmlns:p14="http://schemas.microsoft.com/office/powerpoint/2010/main" val="191725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4A20-A3BD-F48E-A8B0-82D0957E7CCD}"/>
              </a:ext>
            </a:extLst>
          </p:cNvPr>
          <p:cNvSpPr>
            <a:spLocks noGrp="1"/>
          </p:cNvSpPr>
          <p:nvPr>
            <p:ph type="title"/>
          </p:nvPr>
        </p:nvSpPr>
        <p:spPr/>
        <p:txBody>
          <a:bodyPr/>
          <a:lstStyle/>
          <a:p>
            <a:pPr algn="ctr"/>
            <a:r>
              <a:rPr lang="da-DK" dirty="0"/>
              <a:t>Dagkirurgi på AUH</a:t>
            </a:r>
          </a:p>
        </p:txBody>
      </p:sp>
      <p:sp>
        <p:nvSpPr>
          <p:cNvPr id="3" name="Pladsholder til indhold 2">
            <a:extLst>
              <a:ext uri="{FF2B5EF4-FFF2-40B4-BE49-F238E27FC236}">
                <a16:creationId xmlns:a16="http://schemas.microsoft.com/office/drawing/2014/main" id="{6EDE6A4F-BF11-A4D6-0257-BBE31B1B3A84}"/>
              </a:ext>
            </a:extLst>
          </p:cNvPr>
          <p:cNvSpPr>
            <a:spLocks noGrp="1"/>
          </p:cNvSpPr>
          <p:nvPr>
            <p:ph idx="1"/>
          </p:nvPr>
        </p:nvSpPr>
        <p:spPr/>
        <p:txBody>
          <a:bodyPr/>
          <a:lstStyle/>
          <a:p>
            <a:r>
              <a:rPr lang="da-DK" dirty="0"/>
              <a:t>Der skelnes mellem dagkirurgiske patienter og </a:t>
            </a:r>
            <a:r>
              <a:rPr lang="da-DK" dirty="0" err="1"/>
              <a:t>sammedagskirurgiske</a:t>
            </a:r>
            <a:r>
              <a:rPr lang="da-DK" dirty="0"/>
              <a:t> patienter</a:t>
            </a:r>
          </a:p>
          <a:p>
            <a:r>
              <a:rPr lang="da-DK" b="1" dirty="0"/>
              <a:t>Dagkirurgiske patienter </a:t>
            </a:r>
            <a:r>
              <a:rPr lang="da-DK" dirty="0"/>
              <a:t>defineres som ptt, der selv kommer ind i afdelingen, bliver opereret ambulant, går hjem fra dagkirurgien efter nogle timer. Ptt er ikke indlagt, de ses overhovedet ikke i stamafdelingen. De skal derfor fx ikke have skrevet indlæggelsesjournal eller epikrise.</a:t>
            </a:r>
          </a:p>
          <a:p>
            <a:r>
              <a:rPr lang="da-DK" b="1" dirty="0" err="1"/>
              <a:t>Sammedagskirurgiske</a:t>
            </a:r>
            <a:r>
              <a:rPr lang="da-DK" b="1" dirty="0"/>
              <a:t> ptt </a:t>
            </a:r>
            <a:r>
              <a:rPr lang="da-DK" dirty="0"/>
              <a:t>indlægges i en stamafdeling, opereres på en operationsgang, og udskrives fra stamafdelingen. Ptt er indlagte. Der bør laves indlæggelsesnotat/journal og der skal skrives epikrise.</a:t>
            </a:r>
          </a:p>
          <a:p>
            <a:r>
              <a:rPr lang="da-DK" dirty="0"/>
              <a:t>Der er kun dagkirurgiske ptt, der opereres på </a:t>
            </a:r>
            <a:r>
              <a:rPr lang="da-DK" dirty="0" err="1"/>
              <a:t>dagkir</a:t>
            </a:r>
            <a:r>
              <a:rPr lang="da-DK" dirty="0"/>
              <a:t> på AUH</a:t>
            </a:r>
          </a:p>
        </p:txBody>
      </p:sp>
    </p:spTree>
    <p:extLst>
      <p:ext uri="{BB962C8B-B14F-4D97-AF65-F5344CB8AC3E}">
        <p14:creationId xmlns:p14="http://schemas.microsoft.com/office/powerpoint/2010/main" val="272757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4A20-A3BD-F48E-A8B0-82D0957E7CCD}"/>
              </a:ext>
            </a:extLst>
          </p:cNvPr>
          <p:cNvSpPr>
            <a:spLocks noGrp="1"/>
          </p:cNvSpPr>
          <p:nvPr>
            <p:ph type="title"/>
          </p:nvPr>
        </p:nvSpPr>
        <p:spPr/>
        <p:txBody>
          <a:bodyPr/>
          <a:lstStyle/>
          <a:p>
            <a:pPr algn="ctr"/>
            <a:r>
              <a:rPr lang="da-DK" dirty="0"/>
              <a:t>Urologisk dagkirurgi på AUH</a:t>
            </a:r>
            <a:br>
              <a:rPr lang="da-DK" dirty="0"/>
            </a:br>
            <a:r>
              <a:rPr lang="da-DK" dirty="0"/>
              <a:t>Lidt historik</a:t>
            </a:r>
          </a:p>
        </p:txBody>
      </p:sp>
      <p:sp>
        <p:nvSpPr>
          <p:cNvPr id="3" name="Pladsholder til indhold 2">
            <a:extLst>
              <a:ext uri="{FF2B5EF4-FFF2-40B4-BE49-F238E27FC236}">
                <a16:creationId xmlns:a16="http://schemas.microsoft.com/office/drawing/2014/main" id="{6EDE6A4F-BF11-A4D6-0257-BBE31B1B3A84}"/>
              </a:ext>
            </a:extLst>
          </p:cNvPr>
          <p:cNvSpPr>
            <a:spLocks noGrp="1"/>
          </p:cNvSpPr>
          <p:nvPr>
            <p:ph idx="1"/>
          </p:nvPr>
        </p:nvSpPr>
        <p:spPr/>
        <p:txBody>
          <a:bodyPr/>
          <a:lstStyle/>
          <a:p>
            <a:r>
              <a:rPr lang="da-DK" dirty="0"/>
              <a:t>Dagkirurgien blev oprettet i 2005. Urologien flyttede en stor del af operationsaktiviteten i DKA på denne tid. Det betød, at man reducerede sengekapaciteten fra 40 til 28 stationere senge. </a:t>
            </a:r>
          </a:p>
          <a:p>
            <a:r>
              <a:rPr lang="da-DK" dirty="0"/>
              <a:t>A priori er alle urologiske operationer i dag vurderet, om de kan være dagkirurgiske. </a:t>
            </a:r>
          </a:p>
          <a:p>
            <a:r>
              <a:rPr lang="da-DK" dirty="0"/>
              <a:t>Urologien på AUH opererer i dag </a:t>
            </a:r>
            <a:r>
              <a:rPr lang="da-DK" dirty="0" err="1"/>
              <a:t>ca</a:t>
            </a:r>
            <a:r>
              <a:rPr lang="da-DK" dirty="0"/>
              <a:t> 60% af alle patienter i dagkirurgisk afdeling.</a:t>
            </a:r>
          </a:p>
          <a:p>
            <a:r>
              <a:rPr lang="da-DK" dirty="0"/>
              <a:t>Begrænsning for visitation til DKA er, hvis pt er svært dement (og der ikke kan følge hjælper med), hvis pt ikke selv kan forflytte sig til lejet, og hvis pt er vurderet </a:t>
            </a:r>
            <a:r>
              <a:rPr lang="da-DK" dirty="0" err="1"/>
              <a:t>anæstesiologsik</a:t>
            </a:r>
            <a:r>
              <a:rPr lang="da-DK" dirty="0"/>
              <a:t> til ikke at kunne bedøves i DKA</a:t>
            </a:r>
          </a:p>
        </p:txBody>
      </p:sp>
    </p:spTree>
    <p:extLst>
      <p:ext uri="{BB962C8B-B14F-4D97-AF65-F5344CB8AC3E}">
        <p14:creationId xmlns:p14="http://schemas.microsoft.com/office/powerpoint/2010/main" val="369608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4A20-A3BD-F48E-A8B0-82D0957E7CCD}"/>
              </a:ext>
            </a:extLst>
          </p:cNvPr>
          <p:cNvSpPr>
            <a:spLocks noGrp="1"/>
          </p:cNvSpPr>
          <p:nvPr>
            <p:ph type="title"/>
          </p:nvPr>
        </p:nvSpPr>
        <p:spPr/>
        <p:txBody>
          <a:bodyPr/>
          <a:lstStyle/>
          <a:p>
            <a:pPr algn="ctr"/>
            <a:r>
              <a:rPr lang="da-DK" dirty="0"/>
              <a:t>Urologisk dagkirurgi på AUH</a:t>
            </a:r>
            <a:br>
              <a:rPr lang="da-DK" dirty="0"/>
            </a:br>
            <a:endParaRPr lang="da-DK" dirty="0"/>
          </a:p>
        </p:txBody>
      </p:sp>
      <p:sp>
        <p:nvSpPr>
          <p:cNvPr id="3" name="Pladsholder til indhold 2">
            <a:extLst>
              <a:ext uri="{FF2B5EF4-FFF2-40B4-BE49-F238E27FC236}">
                <a16:creationId xmlns:a16="http://schemas.microsoft.com/office/drawing/2014/main" id="{6EDE6A4F-BF11-A4D6-0257-BBE31B1B3A84}"/>
              </a:ext>
            </a:extLst>
          </p:cNvPr>
          <p:cNvSpPr>
            <a:spLocks noGrp="1"/>
          </p:cNvSpPr>
          <p:nvPr>
            <p:ph idx="1"/>
          </p:nvPr>
        </p:nvSpPr>
        <p:spPr/>
        <p:txBody>
          <a:bodyPr/>
          <a:lstStyle/>
          <a:p>
            <a:r>
              <a:rPr lang="da-DK" dirty="0"/>
              <a:t>Egentligt er urologien på AUH planlagt at have 15,25 lejer pr uge i DKA, alle lejer er beliggende på afsnit DKA2.</a:t>
            </a:r>
          </a:p>
          <a:p>
            <a:r>
              <a:rPr lang="da-DK" dirty="0" err="1"/>
              <a:t>Pga</a:t>
            </a:r>
            <a:r>
              <a:rPr lang="da-DK" dirty="0"/>
              <a:t> mangel på anæstesipersonale, anæstesilæger og økonomi er der aktuelt en baseline på 12 lejer pr uge. </a:t>
            </a:r>
          </a:p>
          <a:p>
            <a:r>
              <a:rPr lang="da-DK" dirty="0"/>
              <a:t>Af disse 12 lejer er 3 planlagt som supervisionslejer til oplæring af YL (dog er der mulighed til oplæring ved alle indgreb)</a:t>
            </a:r>
          </a:p>
          <a:p>
            <a:r>
              <a:rPr lang="da-DK" dirty="0"/>
              <a:t>1 leje hver 4. uge er dedikeret til børneurologiske voksen-operationer. </a:t>
            </a:r>
          </a:p>
          <a:p>
            <a:r>
              <a:rPr lang="da-DK" dirty="0"/>
              <a:t>Der foretages tværfaglige operationer sammen med gynækologerne og MTK.</a:t>
            </a:r>
          </a:p>
          <a:p>
            <a:r>
              <a:rPr lang="da-DK" dirty="0"/>
              <a:t>Der opereres </a:t>
            </a:r>
            <a:r>
              <a:rPr lang="da-DK" dirty="0" err="1"/>
              <a:t>ca</a:t>
            </a:r>
            <a:r>
              <a:rPr lang="da-DK" dirty="0"/>
              <a:t> 50-60 ptt hver uge, </a:t>
            </a:r>
            <a:r>
              <a:rPr lang="da-DK" dirty="0" err="1"/>
              <a:t>dvs</a:t>
            </a:r>
            <a:r>
              <a:rPr lang="da-DK" dirty="0"/>
              <a:t> 4-5 ptt pr leje pr dag. </a:t>
            </a:r>
          </a:p>
          <a:p>
            <a:r>
              <a:rPr lang="da-DK" dirty="0"/>
              <a:t>Urologisk dagkirurgi på AUH er, så vidt vi ved, Nordeuropas største enhed for urologisk dagkirurgi. </a:t>
            </a:r>
          </a:p>
        </p:txBody>
      </p:sp>
    </p:spTree>
    <p:extLst>
      <p:ext uri="{BB962C8B-B14F-4D97-AF65-F5344CB8AC3E}">
        <p14:creationId xmlns:p14="http://schemas.microsoft.com/office/powerpoint/2010/main" val="86476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2F733-D9B0-B5FF-6556-35E6041A6863}"/>
              </a:ext>
            </a:extLst>
          </p:cNvPr>
          <p:cNvSpPr>
            <a:spLocks noGrp="1"/>
          </p:cNvSpPr>
          <p:nvPr>
            <p:ph type="title"/>
          </p:nvPr>
        </p:nvSpPr>
        <p:spPr>
          <a:xfrm>
            <a:off x="128694" y="3236976"/>
            <a:ext cx="10905066" cy="3621024"/>
          </a:xfrm>
        </p:spPr>
        <p:txBody>
          <a:bodyPr>
            <a:normAutofit/>
          </a:bodyPr>
          <a:lstStyle/>
          <a:p>
            <a:r>
              <a:rPr lang="da-DK"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Dagkirurgi – et retrospektivt deskriptivt studie over procedurer og sikkerhed i dagkirurgien på Aarhus Universitets Hospital</a:t>
            </a:r>
            <a:r>
              <a:rPr lang="da-DK" sz="4400" dirty="0">
                <a:solidFill>
                  <a:schemeClr val="tx1"/>
                </a:solidFill>
                <a:effectLst/>
              </a:rPr>
              <a:t> </a:t>
            </a:r>
            <a:endParaRPr lang="da-DK" sz="4400" dirty="0">
              <a:solidFill>
                <a:schemeClr val="tx1"/>
              </a:solidFill>
            </a:endParaRPr>
          </a:p>
        </p:txBody>
      </p:sp>
    </p:spTree>
    <p:extLst>
      <p:ext uri="{BB962C8B-B14F-4D97-AF65-F5344CB8AC3E}">
        <p14:creationId xmlns:p14="http://schemas.microsoft.com/office/powerpoint/2010/main" val="77764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36793-C08B-95E8-6FCA-8DB16A53B9E6}"/>
              </a:ext>
            </a:extLst>
          </p:cNvPr>
          <p:cNvSpPr>
            <a:spLocks noGrp="1"/>
          </p:cNvSpPr>
          <p:nvPr>
            <p:ph type="title"/>
          </p:nvPr>
        </p:nvSpPr>
        <p:spPr/>
        <p:txBody>
          <a:bodyPr/>
          <a:lstStyle/>
          <a:p>
            <a:r>
              <a:rPr lang="da-DK" dirty="0">
                <a:solidFill>
                  <a:schemeClr val="tx1"/>
                </a:solidFill>
              </a:rPr>
              <a:t>Baggrund</a:t>
            </a:r>
          </a:p>
        </p:txBody>
      </p:sp>
      <p:sp>
        <p:nvSpPr>
          <p:cNvPr id="3" name="Pladsholder til indhold 2">
            <a:extLst>
              <a:ext uri="{FF2B5EF4-FFF2-40B4-BE49-F238E27FC236}">
                <a16:creationId xmlns:a16="http://schemas.microsoft.com/office/drawing/2014/main" id="{F50C24F8-3B27-E7AA-E4FF-7FE94E1D8015}"/>
              </a:ext>
            </a:extLst>
          </p:cNvPr>
          <p:cNvSpPr>
            <a:spLocks noGrp="1"/>
          </p:cNvSpPr>
          <p:nvPr>
            <p:ph idx="1"/>
          </p:nvPr>
        </p:nvSpPr>
        <p:spPr/>
        <p:txBody>
          <a:bodyPr>
            <a:normAutofit/>
          </a:bodyPr>
          <a:lstStyle/>
          <a:p>
            <a:r>
              <a:rPr lang="da-DK" sz="2000" dirty="0">
                <a:latin typeface="Calibri" panose="020F0502020204030204" pitchFamily="34" charset="0"/>
                <a:cs typeface="Calibri" panose="020F0502020204030204" pitchFamily="34" charset="0"/>
              </a:rPr>
              <a:t>Dagkirurgien er hastigt voksende</a:t>
            </a:r>
          </a:p>
          <a:p>
            <a:r>
              <a:rPr lang="da-DK" sz="2000" dirty="0">
                <a:latin typeface="Calibri" panose="020F0502020204030204" pitchFamily="34" charset="0"/>
                <a:cs typeface="Calibri" panose="020F0502020204030204" pitchFamily="34" charset="0"/>
              </a:rPr>
              <a:t>Det skyldes bl.a. </a:t>
            </a:r>
          </a:p>
          <a:p>
            <a:pPr lvl="1"/>
            <a:r>
              <a:rPr lang="da-DK" sz="1800" dirty="0">
                <a:latin typeface="Calibri" panose="020F0502020204030204" pitchFamily="34" charset="0"/>
                <a:cs typeface="Calibri" panose="020F0502020204030204" pitchFamily="34" charset="0"/>
              </a:rPr>
              <a:t>Forbedret anæstesiologiske teknikker </a:t>
            </a:r>
          </a:p>
          <a:p>
            <a:pPr lvl="1"/>
            <a:r>
              <a:rPr lang="da-DK" sz="1800" dirty="0">
                <a:latin typeface="Calibri" panose="020F0502020204030204" pitchFamily="34" charset="0"/>
                <a:cs typeface="Calibri" panose="020F0502020204030204" pitchFamily="34" charset="0"/>
              </a:rPr>
              <a:t>Minimalt invasive procedurer (endoskopi, robot etc.)</a:t>
            </a:r>
          </a:p>
          <a:p>
            <a:pPr lvl="1"/>
            <a:r>
              <a:rPr lang="da-DK" sz="1800" dirty="0">
                <a:latin typeface="Calibri" panose="020F0502020204030204" pitchFamily="34" charset="0"/>
                <a:cs typeface="Calibri" panose="020F0502020204030204" pitchFamily="34" charset="0"/>
              </a:rPr>
              <a:t>Anbefaling om tidlig mobilisering </a:t>
            </a:r>
          </a:p>
          <a:p>
            <a:pPr lvl="1"/>
            <a:r>
              <a:rPr lang="da-DK" sz="1800" dirty="0">
                <a:latin typeface="Calibri" panose="020F0502020204030204" pitchFamily="34" charset="0"/>
                <a:cs typeface="Calibri" panose="020F0502020204030204" pitchFamily="34" charset="0"/>
              </a:rPr>
              <a:t>Økonomi (Aldrende befolkning, flere akutte indlæggelser)</a:t>
            </a:r>
          </a:p>
        </p:txBody>
      </p:sp>
    </p:spTree>
    <p:extLst>
      <p:ext uri="{BB962C8B-B14F-4D97-AF65-F5344CB8AC3E}">
        <p14:creationId xmlns:p14="http://schemas.microsoft.com/office/powerpoint/2010/main" val="325241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1B773-3115-3309-6A5A-410C9BDC7716}"/>
              </a:ext>
            </a:extLst>
          </p:cNvPr>
          <p:cNvSpPr>
            <a:spLocks noGrp="1"/>
          </p:cNvSpPr>
          <p:nvPr>
            <p:ph type="title"/>
          </p:nvPr>
        </p:nvSpPr>
        <p:spPr/>
        <p:txBody>
          <a:bodyPr/>
          <a:lstStyle/>
          <a:p>
            <a:r>
              <a:rPr lang="da-DK" dirty="0">
                <a:solidFill>
                  <a:schemeClr val="tx1"/>
                </a:solidFill>
              </a:rPr>
              <a:t>Baggrund/Formål </a:t>
            </a:r>
          </a:p>
        </p:txBody>
      </p:sp>
      <p:sp>
        <p:nvSpPr>
          <p:cNvPr id="3" name="Pladsholder til indhold 2">
            <a:extLst>
              <a:ext uri="{FF2B5EF4-FFF2-40B4-BE49-F238E27FC236}">
                <a16:creationId xmlns:a16="http://schemas.microsoft.com/office/drawing/2014/main" id="{1EC413CB-4294-6D27-4711-FC1C9EC122C4}"/>
              </a:ext>
            </a:extLst>
          </p:cNvPr>
          <p:cNvSpPr>
            <a:spLocks noGrp="1"/>
          </p:cNvSpPr>
          <p:nvPr>
            <p:ph idx="1"/>
          </p:nvPr>
        </p:nvSpPr>
        <p:spPr/>
        <p:txBody>
          <a:bodyPr/>
          <a:lstStyle/>
          <a:p>
            <a:r>
              <a:rPr lang="da-DK" sz="1800" dirty="0">
                <a:effectLst/>
                <a:latin typeface="Calibri" panose="020F0502020204030204" pitchFamily="34" charset="0"/>
                <a:ea typeface="Calibri" panose="020F0502020204030204" pitchFamily="34" charset="0"/>
                <a:cs typeface="Calibri" panose="020F0502020204030204" pitchFamily="34" charset="0"/>
              </a:rPr>
              <a:t>Med den hastigt voksende dagkirurgi inden for urologien mangles en opgørelse over procedurer, akutte indlæggelser og komplikationer hertil, som kan give et overblik over kvaliteten og sikkerheden af urologisk dagkirurgi. </a:t>
            </a:r>
          </a:p>
          <a:p>
            <a:pPr marL="0" indent="0">
              <a:buNone/>
            </a:pPr>
            <a:endParaRPr lang="da-DK"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dirty="0">
                <a:latin typeface="Calibri" panose="020F0502020204030204" pitchFamily="34" charset="0"/>
                <a:ea typeface="Calibri" panose="020F0502020204030204" pitchFamily="34" charset="0"/>
                <a:cs typeface="Times New Roman" panose="02020603050405020304" pitchFamily="18" charset="0"/>
              </a:rPr>
              <a:t>Formålet med studiet var således: </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At få en oversigt af variabiliteten af procedurer udført dagkirurgisk</a:t>
            </a:r>
          </a:p>
          <a:p>
            <a:r>
              <a:rPr lang="da-DK" dirty="0">
                <a:latin typeface="Calibri" panose="020F0502020204030204" pitchFamily="34" charset="0"/>
                <a:ea typeface="Calibri" panose="020F0502020204030204" pitchFamily="34" charset="0"/>
                <a:cs typeface="Times New Roman" panose="02020603050405020304" pitchFamily="18" charset="0"/>
              </a:rPr>
              <a:t>U</a:t>
            </a:r>
            <a:r>
              <a:rPr lang="da-DK" sz="1800" dirty="0">
                <a:effectLst/>
                <a:latin typeface="Calibri" panose="020F0502020204030204" pitchFamily="34" charset="0"/>
                <a:ea typeface="Calibri" panose="020F0502020204030204" pitchFamily="34" charset="0"/>
                <a:cs typeface="Times New Roman" panose="02020603050405020304" pitchFamily="18" charset="0"/>
              </a:rPr>
              <a:t>ndersøge antallet af akutte indlæggelser(24 timer) og hospitalskontakter (30 dage) postoperativt.</a:t>
            </a:r>
          </a:p>
          <a:p>
            <a:pPr marL="0" indent="0">
              <a:buNone/>
            </a:pPr>
            <a:endParaRPr lang="da-DK" dirty="0"/>
          </a:p>
        </p:txBody>
      </p:sp>
    </p:spTree>
    <p:extLst>
      <p:ext uri="{BB962C8B-B14F-4D97-AF65-F5344CB8AC3E}">
        <p14:creationId xmlns:p14="http://schemas.microsoft.com/office/powerpoint/2010/main" val="355495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3DFED-80F9-C8E2-0B81-B47A4C29040D}"/>
              </a:ext>
            </a:extLst>
          </p:cNvPr>
          <p:cNvSpPr>
            <a:spLocks noGrp="1"/>
          </p:cNvSpPr>
          <p:nvPr>
            <p:ph type="title"/>
          </p:nvPr>
        </p:nvSpPr>
        <p:spPr/>
        <p:txBody>
          <a:bodyPr/>
          <a:lstStyle/>
          <a:p>
            <a:r>
              <a:rPr lang="da-DK" dirty="0">
                <a:solidFill>
                  <a:schemeClr val="tx1"/>
                </a:solidFill>
              </a:rPr>
              <a:t>Metode</a:t>
            </a:r>
          </a:p>
        </p:txBody>
      </p:sp>
      <p:sp>
        <p:nvSpPr>
          <p:cNvPr id="3" name="Pladsholder til indhold 2">
            <a:extLst>
              <a:ext uri="{FF2B5EF4-FFF2-40B4-BE49-F238E27FC236}">
                <a16:creationId xmlns:a16="http://schemas.microsoft.com/office/drawing/2014/main" id="{4B40B2AD-5866-9385-D671-3549482D69BA}"/>
              </a:ext>
            </a:extLst>
          </p:cNvPr>
          <p:cNvSpPr>
            <a:spLocks noGrp="1"/>
          </p:cNvSpPr>
          <p:nvPr>
            <p:ph idx="1"/>
          </p:nvPr>
        </p:nvSpPr>
        <p:spPr>
          <a:xfrm>
            <a:off x="677334" y="1270001"/>
            <a:ext cx="7881450" cy="1656080"/>
          </a:xfrm>
        </p:spPr>
        <p:txBody>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Retrospektiv, deskriptivt gennemgang af alle procedurer udført i Dagkirurgisk urologi på AUH 2017-2019. </a:t>
            </a:r>
            <a:endParaRPr lang="da-DK" dirty="0">
              <a:latin typeface="Calibri" panose="020F0502020204030204" pitchFamily="34" charset="0"/>
              <a:ea typeface="Calibri" panose="020F0502020204030204" pitchFamily="34" charset="0"/>
              <a:cs typeface="Times New Roman" panose="02020603050405020304" pitchFamily="18" charset="0"/>
            </a:endParaRPr>
          </a:p>
          <a:p>
            <a:r>
              <a:rPr lang="da-DK" dirty="0">
                <a:latin typeface="Calibri" panose="020F0502020204030204" pitchFamily="34" charset="0"/>
                <a:ea typeface="Calibri" panose="020F0502020204030204" pitchFamily="34" charset="0"/>
                <a:cs typeface="Times New Roman" panose="02020603050405020304" pitchFamily="18" charset="0"/>
              </a:rPr>
              <a:t>S</a:t>
            </a:r>
            <a:r>
              <a:rPr lang="da-DK" sz="1800" dirty="0">
                <a:effectLst/>
                <a:latin typeface="Calibri" panose="020F0502020204030204" pitchFamily="34" charset="0"/>
                <a:ea typeface="Calibri" panose="020F0502020204030204" pitchFamily="34" charset="0"/>
                <a:cs typeface="Times New Roman" panose="02020603050405020304" pitchFamily="18" charset="0"/>
              </a:rPr>
              <a:t>tikprøvemåned (nov. 2019), hvor man ved journalgennemgang klarlagde komorbiditet, akutte indlæggelser og postoperative hospitalskontakter inden 30 dage. </a:t>
            </a:r>
            <a:endParaRPr lang="da-DK" dirty="0"/>
          </a:p>
          <a:p>
            <a:pPr lvl="1"/>
            <a:endParaRPr lang="da-DK" dirty="0"/>
          </a:p>
        </p:txBody>
      </p:sp>
      <p:pic>
        <p:nvPicPr>
          <p:cNvPr id="5" name="Billede 4" descr="Et billede, der indeholder diagram&#10;&#10;Automatisk genereret beskrivelse">
            <a:extLst>
              <a:ext uri="{FF2B5EF4-FFF2-40B4-BE49-F238E27FC236}">
                <a16:creationId xmlns:a16="http://schemas.microsoft.com/office/drawing/2014/main" id="{99997B4C-862E-0021-5C14-21661BE60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440" y="2590800"/>
            <a:ext cx="7817763" cy="4123655"/>
          </a:xfrm>
          <a:prstGeom prst="rect">
            <a:avLst/>
          </a:prstGeom>
        </p:spPr>
      </p:pic>
      <p:sp>
        <p:nvSpPr>
          <p:cNvPr id="6" name="Tekstfelt 5">
            <a:extLst>
              <a:ext uri="{FF2B5EF4-FFF2-40B4-BE49-F238E27FC236}">
                <a16:creationId xmlns:a16="http://schemas.microsoft.com/office/drawing/2014/main" id="{16566406-D258-BB22-8CD0-2BEEBB357DFC}"/>
              </a:ext>
            </a:extLst>
          </p:cNvPr>
          <p:cNvSpPr txBox="1"/>
          <p:nvPr/>
        </p:nvSpPr>
        <p:spPr>
          <a:xfrm>
            <a:off x="677334" y="3429000"/>
            <a:ext cx="2663274" cy="2585323"/>
          </a:xfrm>
          <a:prstGeom prst="rect">
            <a:avLst/>
          </a:prstGeom>
          <a:noFill/>
        </p:spPr>
        <p:txBody>
          <a:bodyPr wrap="square" rtlCol="0">
            <a:spAutoFit/>
          </a:bodyPr>
          <a:lstStyle/>
          <a:p>
            <a:r>
              <a:rPr lang="da-DK" dirty="0">
                <a:solidFill>
                  <a:schemeClr val="tx1">
                    <a:lumMod val="75000"/>
                    <a:lumOff val="25000"/>
                  </a:schemeClr>
                </a:solidFill>
                <a:latin typeface="Calibri" panose="020F0502020204030204" pitchFamily="34" charset="0"/>
                <a:cs typeface="Calibri" panose="020F0502020204030204" pitchFamily="34" charset="0"/>
              </a:rPr>
              <a:t>Eksklusioner:</a:t>
            </a:r>
          </a:p>
          <a:p>
            <a:pPr marL="285750" indent="-285750">
              <a:buFont typeface="Arial" panose="020B0604020202020204" pitchFamily="34" charset="0"/>
              <a:buChar char="•"/>
            </a:pPr>
            <a:r>
              <a:rPr lang="da-DK" dirty="0">
                <a:solidFill>
                  <a:schemeClr val="tx1">
                    <a:lumMod val="75000"/>
                    <a:lumOff val="25000"/>
                  </a:schemeClr>
                </a:solidFill>
                <a:latin typeface="Calibri" panose="020F0502020204030204" pitchFamily="34" charset="0"/>
                <a:cs typeface="Calibri" panose="020F0502020204030204" pitchFamily="34" charset="0"/>
              </a:rPr>
              <a:t>Tillægsoperationer</a:t>
            </a:r>
          </a:p>
          <a:p>
            <a:pPr marL="285750" indent="-285750">
              <a:buFont typeface="Arial" panose="020B0604020202020204" pitchFamily="34" charset="0"/>
              <a:buChar char="•"/>
            </a:pPr>
            <a:r>
              <a:rPr lang="da-DK" dirty="0">
                <a:solidFill>
                  <a:schemeClr val="tx1">
                    <a:lumMod val="75000"/>
                    <a:lumOff val="25000"/>
                  </a:schemeClr>
                </a:solidFill>
                <a:latin typeface="Calibri" panose="020F0502020204030204" pitchFamily="34" charset="0"/>
                <a:cs typeface="Calibri" panose="020F0502020204030204" pitchFamily="34" charset="0"/>
              </a:rPr>
              <a:t>Deloperationer</a:t>
            </a:r>
          </a:p>
          <a:p>
            <a:pPr marL="285750" indent="-285750">
              <a:buFont typeface="Arial" panose="020B0604020202020204" pitchFamily="34" charset="0"/>
              <a:buChar char="•"/>
            </a:pPr>
            <a:r>
              <a:rPr lang="da-DK" dirty="0">
                <a:solidFill>
                  <a:schemeClr val="tx1">
                    <a:lumMod val="75000"/>
                    <a:lumOff val="25000"/>
                  </a:schemeClr>
                </a:solidFill>
                <a:latin typeface="Calibri" panose="020F0502020204030204" pitchFamily="34" charset="0"/>
                <a:cs typeface="Calibri" panose="020F0502020204030204" pitchFamily="34" charset="0"/>
              </a:rPr>
              <a:t>Procedurer som enten ikke er operationer eller som er udført af andre end læger.</a:t>
            </a:r>
          </a:p>
          <a:p>
            <a:pPr marL="285750" indent="-285750">
              <a:buFont typeface="Arial" panose="020B0604020202020204" pitchFamily="34" charset="0"/>
              <a:buChar char="•"/>
            </a:pPr>
            <a:r>
              <a:rPr lang="da-DK" dirty="0" err="1">
                <a:solidFill>
                  <a:schemeClr val="tx1">
                    <a:lumMod val="75000"/>
                    <a:lumOff val="25000"/>
                  </a:schemeClr>
                </a:solidFill>
                <a:latin typeface="Calibri" panose="020F0502020204030204" pitchFamily="34" charset="0"/>
                <a:cs typeface="Calibri" panose="020F0502020204030204" pitchFamily="34" charset="0"/>
              </a:rPr>
              <a:t>Pyelografier</a:t>
            </a:r>
            <a:endParaRPr lang="da-DK" dirty="0">
              <a:solidFill>
                <a:schemeClr val="tx1">
                  <a:lumMod val="75000"/>
                  <a:lumOff val="25000"/>
                </a:schemeClr>
              </a:solidFill>
              <a:latin typeface="Calibri" panose="020F0502020204030204" pitchFamily="34" charset="0"/>
              <a:cs typeface="Calibri" panose="020F0502020204030204" pitchFamily="34" charset="0"/>
            </a:endParaRPr>
          </a:p>
          <a:p>
            <a:endParaRPr lang="da-DK" dirty="0"/>
          </a:p>
        </p:txBody>
      </p:sp>
    </p:spTree>
    <p:extLst>
      <p:ext uri="{BB962C8B-B14F-4D97-AF65-F5344CB8AC3E}">
        <p14:creationId xmlns:p14="http://schemas.microsoft.com/office/powerpoint/2010/main" val="15419511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308</TotalTime>
  <Words>1629</Words>
  <Application>Microsoft Office PowerPoint</Application>
  <PresentationFormat>Widescreen</PresentationFormat>
  <Paragraphs>137</Paragraphs>
  <Slides>24</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24</vt:i4>
      </vt:variant>
    </vt:vector>
  </HeadingPairs>
  <TitlesOfParts>
    <vt:vector size="29" baseType="lpstr">
      <vt:lpstr>Arial</vt:lpstr>
      <vt:lpstr>Calibri</vt:lpstr>
      <vt:lpstr>Trebuchet MS</vt:lpstr>
      <vt:lpstr>Wingdings 3</vt:lpstr>
      <vt:lpstr>Facet</vt:lpstr>
      <vt:lpstr>Urologisk Dagkirurgi</vt:lpstr>
      <vt:lpstr>Dagkirurgi på AUH</vt:lpstr>
      <vt:lpstr>Dagkirurgi på AUH</vt:lpstr>
      <vt:lpstr>Urologisk dagkirurgi på AUH Lidt historik</vt:lpstr>
      <vt:lpstr>Urologisk dagkirurgi på AUH </vt:lpstr>
      <vt:lpstr>Dagkirurgi – et retrospektivt deskriptivt studie over procedurer og sikkerhed i dagkirurgien på Aarhus Universitets Hospital </vt:lpstr>
      <vt:lpstr>Baggrund</vt:lpstr>
      <vt:lpstr>Baggrund/Formål </vt:lpstr>
      <vt:lpstr>Metode</vt:lpstr>
      <vt:lpstr>Resultater </vt:lpstr>
      <vt:lpstr>Resultater</vt:lpstr>
      <vt:lpstr>Resultater</vt:lpstr>
      <vt:lpstr>Resultater</vt:lpstr>
      <vt:lpstr>Resultater</vt:lpstr>
      <vt:lpstr>Resultater</vt:lpstr>
      <vt:lpstr>Diskussion </vt:lpstr>
      <vt:lpstr>Diskussion </vt:lpstr>
      <vt:lpstr>Diskussion</vt:lpstr>
      <vt:lpstr>Konklusion</vt:lpstr>
      <vt:lpstr>Urologisk dagkirurgi på AUH Hvad sker der fremadrettet</vt:lpstr>
      <vt:lpstr>Urologisk dagkirurgi på AUH Hvad sker der fremadrettet</vt:lpstr>
      <vt:lpstr>Urologisk dagkirurgi på AUH Hvad sker der fremadrettet</vt:lpstr>
      <vt:lpstr>Urologisk dagkirurgi på AUH Hvad kunne flyttes til DKA</vt:lpstr>
      <vt:lpstr>Urologisk dagkirurgi på AUH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Urologisk Dagkirurgi</dc:title>
  <dc:creator>Frank Schmidt</dc:creator>
  <cp:lastModifiedBy>Linda Bech Ørving</cp:lastModifiedBy>
  <cp:revision>7</cp:revision>
  <dcterms:created xsi:type="dcterms:W3CDTF">2023-04-16T15:56:07Z</dcterms:created>
  <dcterms:modified xsi:type="dcterms:W3CDTF">2023-06-12T14:18:43Z</dcterms:modified>
</cp:coreProperties>
</file>